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 Id="rId4" Type="http://schemas.openxmlformats.org/officeDocument/2006/relationships/custom-properties" Target="docProps/custom.xml" />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notesMasterIdLst>
    <p:notesMasterId r:id="rId23"/>
  </p:notesMasterIdLst>
  <p:sldSz cx="12192000" cy="6858000"/>
  <p:notesSz cx="6858000" cy="12192000"/>
  <p:embeddedFontLst>
    <p:embeddedFont>
      <p:font typeface="MiSans" charset="-122" pitchFamily="34"/>
      <p:regular r:id="rId28"/>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28" Type="http://schemas.openxmlformats.org/officeDocument/2006/relationships/font" Target="fonts/font1.fntdata"/></Relationships>
</file>

<file path=ppt/media/>
</file>

<file path=ppt/media/image-10-1.png>
</file>

<file path=ppt/media/image-10-2.png>
</file>

<file path=ppt/media/image-10-3.png>
</file>

<file path=ppt/media/image-11-1.png>
</file>

<file path=ppt/media/image-14-1.png>
</file>

<file path=ppt/media/image-16-1.jpg>
</file>

<file path=ppt/media/image-17-1.png>
</file>

<file path=ppt/media/image-19-1.png>
</file>

<file path=ppt/media/image-2-1.png>
</file>

<file path=ppt/media/image-20-1.png>
</file>

<file path=ppt/media/image-4-1.png>
</file>

<file path=ppt/media/image-7-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slideLayout" Target="../slideLayouts/slideLayout1.xml"/><Relationship Id="rId5"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image-16-1.jp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image-17-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image-19-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image-20-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prstGeom>
          <a:gradFill rotWithShape="1" flip="none">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a:off x="4445" y="0"/>
            <a:ext cx="12187555" cy="6875780"/>
          </a:xfrm>
          <a:prstGeom prst="rect">
            <a:avLst/>
          </a:prstGeom>
          <a:gradFill rotWithShape="1" flip="none">
            <a:gsLst>
              <a:gs pos="0">
                <a:srgbClr val="D7B1D4"/>
              </a:gs>
              <a:gs pos="34000">
                <a:srgbClr val="BC7DB7"/>
              </a:gs>
              <a:gs pos="100000">
                <a:srgbClr val="30225F"/>
              </a:gs>
            </a:gsLst>
            <a:lin ang="13500000" scaled="1"/>
          </a:gradFill>
          <a:ln/>
        </p:spPr>
      </p:sp>
      <p:sp>
        <p:nvSpPr>
          <p:cNvPr id="5" name="Text 3"/>
          <p:cNvSpPr/>
          <p:nvPr/>
        </p:nvSpPr>
        <p:spPr>
          <a:xfrm>
            <a:off x="4445" y="0"/>
            <a:ext cx="12187555" cy="68757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 name="Text 4"/>
          <p:cNvSpPr/>
          <p:nvPr/>
        </p:nvSpPr>
        <p:spPr>
          <a:xfrm>
            <a:off x="859790" y="1950085"/>
            <a:ext cx="6831330" cy="2115820"/>
          </a:xfrm>
          <a:prstGeom prst="rect">
            <a:avLst/>
          </a:prstGeom>
          <a:noFill/>
          <a:ln/>
        </p:spPr>
        <p:txBody>
          <a:bodyPr wrap="square" lIns="91440" tIns="45720" rIns="91440" bIns="45720" rtlCol="0" anchor="t"/>
          <a:lstStyle/>
          <a:p>
            <a:pPr algn="l" indent="0" marL="0">
              <a:lnSpc>
                <a:spcPct val="120000"/>
              </a:lnSpc>
              <a:buNone/>
            </a:pPr>
            <a:r>
              <a:rPr lang="en-US" sz="5400" b="1" dirty="0">
                <a:solidFill>
                  <a:srgbClr val="FFFFFF"/>
                </a:solidFill>
                <a:latin typeface="MiSans" pitchFamily="34" charset="0"/>
                <a:ea typeface="MiSans" pitchFamily="34" charset="-122"/>
                <a:cs typeface="MiSans" pitchFamily="34" charset="-120"/>
              </a:rPr>
              <a:t>Takopi: Marketplace 3D + Social + Print</a:t>
            </a:r>
            <a:endParaRPr lang="en-US" sz="1600" dirty="0"/>
          </a:p>
        </p:txBody>
      </p:sp>
      <p:sp>
        <p:nvSpPr>
          <p:cNvPr id="7" name="Shape 5"/>
          <p:cNvSpPr/>
          <p:nvPr/>
        </p:nvSpPr>
        <p:spPr>
          <a:xfrm>
            <a:off x="941070" y="4754245"/>
            <a:ext cx="2057400" cy="518160"/>
          </a:xfrm>
          <a:prstGeom prst="roundRect">
            <a:avLst>
              <a:gd name="adj" fmla="val 50000"/>
            </a:avLst>
          </a:prstGeom>
          <a:solidFill>
            <a:srgbClr val="FFFFFF"/>
          </a:solidFill>
          <a:ln/>
        </p:spPr>
      </p:sp>
      <p:sp>
        <p:nvSpPr>
          <p:cNvPr id="8" name="Text 6"/>
          <p:cNvSpPr/>
          <p:nvPr/>
        </p:nvSpPr>
        <p:spPr>
          <a:xfrm>
            <a:off x="941070" y="4754245"/>
            <a:ext cx="2057400" cy="51816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9" name="Text 7"/>
          <p:cNvSpPr/>
          <p:nvPr/>
        </p:nvSpPr>
        <p:spPr>
          <a:xfrm>
            <a:off x="845185" y="4813935"/>
            <a:ext cx="2249805" cy="313531"/>
          </a:xfrm>
          <a:prstGeom prst="rect">
            <a:avLst/>
          </a:prstGeom>
          <a:noFill/>
          <a:ln/>
        </p:spPr>
        <p:txBody>
          <a:bodyPr wrap="square" lIns="91440" tIns="45720" rIns="91440" bIns="45720" rtlCol="0" anchor="t">
            <a:spAutoFit/>
          </a:bodyPr>
          <a:lstStyle/>
          <a:p>
            <a:pPr algn="ctr" indent="0" marL="0">
              <a:lnSpc>
                <a:spcPct val="100000"/>
              </a:lnSpc>
              <a:buNone/>
            </a:pPr>
            <a:r>
              <a:rPr lang="en-US" sz="2000" dirty="0">
                <a:solidFill>
                  <a:srgbClr val="402E7F"/>
                </a:solidFill>
                <a:latin typeface="MiSans" pitchFamily="34" charset="0"/>
                <a:ea typeface="MiSans" pitchFamily="34" charset="-122"/>
                <a:cs typeface="MiSans" pitchFamily="34" charset="-120"/>
              </a:rPr>
              <a:t>Grupo7</a:t>
            </a:r>
            <a:endParaRPr lang="en-US" sz="1600" dirty="0"/>
          </a:p>
        </p:txBody>
      </p:sp>
      <p:sp>
        <p:nvSpPr>
          <p:cNvPr id="10" name="Shape 8"/>
          <p:cNvSpPr/>
          <p:nvPr/>
        </p:nvSpPr>
        <p:spPr>
          <a:xfrm>
            <a:off x="3323590" y="4754245"/>
            <a:ext cx="2057400" cy="518160"/>
          </a:xfrm>
          <a:prstGeom prst="roundRect">
            <a:avLst>
              <a:gd name="adj" fmla="val 50000"/>
            </a:avLst>
          </a:prstGeom>
          <a:solidFill>
            <a:srgbClr val="FFFFFF"/>
          </a:solidFill>
          <a:ln/>
        </p:spPr>
      </p:sp>
      <p:sp>
        <p:nvSpPr>
          <p:cNvPr id="11" name="Text 9"/>
          <p:cNvSpPr/>
          <p:nvPr/>
        </p:nvSpPr>
        <p:spPr>
          <a:xfrm>
            <a:off x="3323590" y="4754245"/>
            <a:ext cx="2057400" cy="51816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2" name="Text 10"/>
          <p:cNvSpPr/>
          <p:nvPr/>
        </p:nvSpPr>
        <p:spPr>
          <a:xfrm>
            <a:off x="3227705" y="4813935"/>
            <a:ext cx="2249805" cy="313531"/>
          </a:xfrm>
          <a:prstGeom prst="rect">
            <a:avLst/>
          </a:prstGeom>
          <a:noFill/>
          <a:ln/>
        </p:spPr>
        <p:txBody>
          <a:bodyPr wrap="square" lIns="91440" tIns="45720" rIns="91440" bIns="45720" rtlCol="0" anchor="t">
            <a:spAutoFit/>
          </a:bodyPr>
          <a:lstStyle/>
          <a:p>
            <a:pPr algn="ctr" indent="0" marL="0">
              <a:lnSpc>
                <a:spcPct val="100000"/>
              </a:lnSpc>
              <a:buNone/>
            </a:pPr>
            <a:r>
              <a:rPr lang="en-US" sz="2000" dirty="0">
                <a:solidFill>
                  <a:srgbClr val="402E7F"/>
                </a:solidFill>
                <a:latin typeface="MiSans" pitchFamily="34" charset="0"/>
                <a:ea typeface="MiSans" pitchFamily="34" charset="-122"/>
                <a:cs typeface="MiSans" pitchFamily="34" charset="-120"/>
              </a:rPr>
              <a:t>12/92025</a:t>
            </a:r>
            <a:endParaRPr lang="en-US" sz="1600" dirty="0"/>
          </a:p>
        </p:txBody>
      </p:sp>
      <p:sp>
        <p:nvSpPr>
          <p:cNvPr id="13" name="Shape 11"/>
          <p:cNvSpPr/>
          <p:nvPr/>
        </p:nvSpPr>
        <p:spPr>
          <a:xfrm>
            <a:off x="852805" y="469900"/>
            <a:ext cx="106680" cy="106680"/>
          </a:xfrm>
          <a:prstGeom prst="ellipse">
            <a:avLst/>
          </a:prstGeom>
          <a:solidFill>
            <a:srgbClr val="FFFFFF"/>
          </a:solidFill>
          <a:ln/>
        </p:spPr>
      </p:sp>
      <p:sp>
        <p:nvSpPr>
          <p:cNvPr id="14" name="Text 12"/>
          <p:cNvSpPr/>
          <p:nvPr/>
        </p:nvSpPr>
        <p:spPr>
          <a:xfrm>
            <a:off x="85280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5" name="Shape 13"/>
          <p:cNvSpPr/>
          <p:nvPr/>
        </p:nvSpPr>
        <p:spPr>
          <a:xfrm>
            <a:off x="1136650" y="469900"/>
            <a:ext cx="106680" cy="106680"/>
          </a:xfrm>
          <a:prstGeom prst="ellipse">
            <a:avLst/>
          </a:prstGeom>
          <a:solidFill>
            <a:srgbClr val="000000">
              <a:alpha val="0"/>
            </a:srgbClr>
          </a:solidFill>
          <a:ln w="19050">
            <a:solidFill>
              <a:srgbClr val="FFFFFF"/>
            </a:solidFill>
            <a:prstDash val="solid"/>
          </a:ln>
        </p:spPr>
      </p:sp>
      <p:sp>
        <p:nvSpPr>
          <p:cNvPr id="16" name="Text 14"/>
          <p:cNvSpPr/>
          <p:nvPr/>
        </p:nvSpPr>
        <p:spPr>
          <a:xfrm>
            <a:off x="113665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7" name="Shape 15"/>
          <p:cNvSpPr/>
          <p:nvPr/>
        </p:nvSpPr>
        <p:spPr>
          <a:xfrm>
            <a:off x="1420495" y="469900"/>
            <a:ext cx="106680" cy="106680"/>
          </a:xfrm>
          <a:prstGeom prst="ellipse">
            <a:avLst/>
          </a:prstGeom>
          <a:solidFill>
            <a:srgbClr val="FFFFFF"/>
          </a:solidFill>
          <a:ln/>
        </p:spPr>
      </p:sp>
      <p:sp>
        <p:nvSpPr>
          <p:cNvPr id="18" name="Text 16"/>
          <p:cNvSpPr/>
          <p:nvPr/>
        </p:nvSpPr>
        <p:spPr>
          <a:xfrm>
            <a:off x="142049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9" name="Shape 17"/>
          <p:cNvSpPr/>
          <p:nvPr/>
        </p:nvSpPr>
        <p:spPr>
          <a:xfrm>
            <a:off x="1704340" y="469900"/>
            <a:ext cx="106680" cy="106680"/>
          </a:xfrm>
          <a:prstGeom prst="ellipse">
            <a:avLst/>
          </a:prstGeom>
          <a:solidFill>
            <a:srgbClr val="000000">
              <a:alpha val="0"/>
            </a:srgbClr>
          </a:solidFill>
          <a:ln w="19050">
            <a:solidFill>
              <a:srgbClr val="FFFFFF"/>
            </a:solidFill>
            <a:prstDash val="solid"/>
          </a:ln>
        </p:spPr>
      </p:sp>
      <p:sp>
        <p:nvSpPr>
          <p:cNvPr id="20" name="Text 18"/>
          <p:cNvSpPr/>
          <p:nvPr/>
        </p:nvSpPr>
        <p:spPr>
          <a:xfrm>
            <a:off x="170434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1" name="Shape 19"/>
          <p:cNvSpPr/>
          <p:nvPr/>
        </p:nvSpPr>
        <p:spPr>
          <a:xfrm>
            <a:off x="1988185" y="469900"/>
            <a:ext cx="106680" cy="106680"/>
          </a:xfrm>
          <a:prstGeom prst="ellipse">
            <a:avLst/>
          </a:prstGeom>
          <a:solidFill>
            <a:srgbClr val="FFFFFF"/>
          </a:solidFill>
          <a:ln/>
        </p:spPr>
      </p:sp>
      <p:sp>
        <p:nvSpPr>
          <p:cNvPr id="22" name="Text 20"/>
          <p:cNvSpPr/>
          <p:nvPr/>
        </p:nvSpPr>
        <p:spPr>
          <a:xfrm>
            <a:off x="198818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3" name="Shape 21"/>
          <p:cNvSpPr/>
          <p:nvPr/>
        </p:nvSpPr>
        <p:spPr>
          <a:xfrm>
            <a:off x="2272030" y="469900"/>
            <a:ext cx="106680" cy="106680"/>
          </a:xfrm>
          <a:prstGeom prst="ellipse">
            <a:avLst/>
          </a:prstGeom>
          <a:solidFill>
            <a:srgbClr val="000000">
              <a:alpha val="0"/>
            </a:srgbClr>
          </a:solidFill>
          <a:ln w="19050">
            <a:solidFill>
              <a:srgbClr val="FFFFFF"/>
            </a:solidFill>
            <a:prstDash val="solid"/>
          </a:ln>
        </p:spPr>
      </p:sp>
      <p:sp>
        <p:nvSpPr>
          <p:cNvPr id="24" name="Text 22"/>
          <p:cNvSpPr/>
          <p:nvPr/>
        </p:nvSpPr>
        <p:spPr>
          <a:xfrm>
            <a:off x="227203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5" name="Shape 23"/>
          <p:cNvSpPr/>
          <p:nvPr/>
        </p:nvSpPr>
        <p:spPr>
          <a:xfrm>
            <a:off x="11456035" y="381635"/>
            <a:ext cx="351155" cy="43815"/>
          </a:xfrm>
          <a:prstGeom prst="roundRect">
            <a:avLst>
              <a:gd name="adj" fmla="val 50000"/>
            </a:avLst>
          </a:prstGeom>
          <a:solidFill>
            <a:srgbClr val="FFFFFF"/>
          </a:solidFill>
          <a:ln/>
        </p:spPr>
      </p:sp>
      <p:sp>
        <p:nvSpPr>
          <p:cNvPr id="26" name="Text 24"/>
          <p:cNvSpPr/>
          <p:nvPr/>
        </p:nvSpPr>
        <p:spPr>
          <a:xfrm>
            <a:off x="11456035" y="38163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7" name="Shape 25"/>
          <p:cNvSpPr/>
          <p:nvPr/>
        </p:nvSpPr>
        <p:spPr>
          <a:xfrm>
            <a:off x="11456035" y="501650"/>
            <a:ext cx="351155" cy="43815"/>
          </a:xfrm>
          <a:prstGeom prst="roundRect">
            <a:avLst>
              <a:gd name="adj" fmla="val 50000"/>
            </a:avLst>
          </a:prstGeom>
          <a:solidFill>
            <a:srgbClr val="FFFFFF"/>
          </a:solidFill>
          <a:ln/>
        </p:spPr>
      </p:sp>
      <p:sp>
        <p:nvSpPr>
          <p:cNvPr id="28" name="Text 26"/>
          <p:cNvSpPr/>
          <p:nvPr/>
        </p:nvSpPr>
        <p:spPr>
          <a:xfrm>
            <a:off x="11456035" y="501650"/>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9" name="Shape 27"/>
          <p:cNvSpPr/>
          <p:nvPr/>
        </p:nvSpPr>
        <p:spPr>
          <a:xfrm>
            <a:off x="11456035" y="621665"/>
            <a:ext cx="351155" cy="43815"/>
          </a:xfrm>
          <a:prstGeom prst="roundRect">
            <a:avLst>
              <a:gd name="adj" fmla="val 50000"/>
            </a:avLst>
          </a:prstGeom>
          <a:solidFill>
            <a:srgbClr val="FFFFFF"/>
          </a:solidFill>
          <a:ln/>
        </p:spPr>
      </p:sp>
      <p:sp>
        <p:nvSpPr>
          <p:cNvPr id="30" name="Text 28"/>
          <p:cNvSpPr/>
          <p:nvPr/>
        </p:nvSpPr>
        <p:spPr>
          <a:xfrm>
            <a:off x="11456035" y="62166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31" name="Shape 29"/>
          <p:cNvSpPr/>
          <p:nvPr/>
        </p:nvSpPr>
        <p:spPr>
          <a:xfrm>
            <a:off x="1727190" y="6306820"/>
            <a:ext cx="10080000" cy="0"/>
          </a:xfrm>
          <a:prstGeom prst="line">
            <a:avLst/>
          </a:prstGeom>
          <a:noFill/>
          <a:ln w="19050">
            <a:solidFill>
              <a:srgbClr val="FFFFFF"/>
            </a:solidFill>
            <a:prstDash val="solid"/>
            <a:headEnd type="none"/>
            <a:tailEnd type="none"/>
          </a:ln>
        </p:spPr>
      </p:sp>
      <p:sp>
        <p:nvSpPr>
          <p:cNvPr id="32" name="Shape 30"/>
          <p:cNvSpPr/>
          <p:nvPr/>
        </p:nvSpPr>
        <p:spPr>
          <a:xfrm>
            <a:off x="852805" y="6177280"/>
            <a:ext cx="259080" cy="259080"/>
          </a:xfrm>
          <a:prstGeom prst="ellipse">
            <a:avLst/>
          </a:prstGeom>
          <a:solidFill>
            <a:srgbClr val="FFFFFF"/>
          </a:solidFill>
          <a:ln/>
        </p:spPr>
      </p:sp>
      <p:sp>
        <p:nvSpPr>
          <p:cNvPr id="33" name="Text 31"/>
          <p:cNvSpPr/>
          <p:nvPr/>
        </p:nvSpPr>
        <p:spPr>
          <a:xfrm>
            <a:off x="852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34" name="Shape 32"/>
          <p:cNvSpPr/>
          <p:nvPr/>
        </p:nvSpPr>
        <p:spPr>
          <a:xfrm>
            <a:off x="979805" y="6177280"/>
            <a:ext cx="259080" cy="259080"/>
          </a:xfrm>
          <a:prstGeom prst="ellipse">
            <a:avLst/>
          </a:prstGeom>
          <a:solidFill>
            <a:srgbClr val="000000">
              <a:alpha val="0"/>
            </a:srgbClr>
          </a:solidFill>
          <a:ln w="19050">
            <a:solidFill>
              <a:srgbClr val="FFFFFF"/>
            </a:solidFill>
            <a:prstDash val="solid"/>
          </a:ln>
        </p:spPr>
      </p:sp>
      <p:sp>
        <p:nvSpPr>
          <p:cNvPr id="35" name="Text 33"/>
          <p:cNvSpPr/>
          <p:nvPr/>
        </p:nvSpPr>
        <p:spPr>
          <a:xfrm>
            <a:off x="979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292735" y="295275"/>
            <a:ext cx="558800" cy="558800"/>
          </a:xfrm>
          <a:prstGeom prst="donut">
            <a:avLst/>
          </a:prstGeom>
          <a:gradFill rotWithShape="1" flip="none">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292735" y="295275"/>
            <a:ext cx="558800" cy="558800"/>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Text 2"/>
          <p:cNvSpPr/>
          <p:nvPr/>
        </p:nvSpPr>
        <p:spPr>
          <a:xfrm>
            <a:off x="582930" y="455295"/>
            <a:ext cx="10151745" cy="491728"/>
          </a:xfrm>
          <a:prstGeom prst="rect">
            <a:avLst/>
          </a:prstGeom>
          <a:noFill/>
          <a:ln/>
        </p:spPr>
        <p:txBody>
          <a:bodyPr wrap="square" lIns="91440" tIns="45720" rIns="91440" bIns="45720" rtlCol="0" anchor="t">
            <a:spAutoFit/>
          </a:bodyPr>
          <a:lstStyle/>
          <a:p>
            <a:pPr algn="l" indent="0" marL="0">
              <a:lnSpc>
                <a:spcPct val="100000"/>
              </a:lnSpc>
              <a:buNone/>
            </a:pPr>
            <a:r>
              <a:rPr lang="en-US" sz="3200" b="1" dirty="0">
                <a:solidFill>
                  <a:srgbClr val="1E1C0D"/>
                </a:solidFill>
                <a:latin typeface="MiSans" pitchFamily="34" charset="0"/>
                <a:ea typeface="MiSans" pitchFamily="34" charset="-122"/>
                <a:cs typeface="MiSans" pitchFamily="34" charset="-120"/>
              </a:rPr>
              <a:t>Stack modular full-stack</a:t>
            </a:r>
            <a:endParaRPr lang="en-US" sz="1600" dirty="0"/>
          </a:p>
        </p:txBody>
      </p:sp>
      <p:sp>
        <p:nvSpPr>
          <p:cNvPr id="5" name="Shape 3"/>
          <p:cNvSpPr/>
          <p:nvPr/>
        </p:nvSpPr>
        <p:spPr>
          <a:xfrm flipH="1" flipV="1">
            <a:off x="-11430" y="6449060"/>
            <a:ext cx="12211685" cy="408940"/>
          </a:xfrm>
          <a:prstGeom prst="round2DiagRect">
            <a:avLst>
              <a:gd name="adj1" fmla="val 0"/>
              <a:gd name="adj2" fmla="val 0"/>
            </a:avLst>
          </a:prstGeom>
          <a:solidFill>
            <a:srgbClr val="402E7F"/>
          </a:solidFill>
          <a:ln/>
        </p:spPr>
      </p:sp>
      <p:sp>
        <p:nvSpPr>
          <p:cNvPr id="6" name="Text 4"/>
          <p:cNvSpPr/>
          <p:nvPr/>
        </p:nvSpPr>
        <p:spPr>
          <a:xfrm>
            <a:off x="-11430" y="6449060"/>
            <a:ext cx="12211685" cy="408940"/>
          </a:xfrm>
          <a:prstGeom prst="rect">
            <a:avLst/>
          </a:prstGeom>
          <a:noFill/>
          <a:ln/>
        </p:spPr>
        <p:txBody>
          <a:bodyPr wrap="square" lIns="45720" tIns="91440" rIns="91440" bIns="45720" rtlCol="0" anchor="ctr"/>
          <a:lstStyle/>
          <a:p>
            <a:pPr indent="0" marL="0">
              <a:lnSpc>
                <a:spcPct val="100000"/>
              </a:lnSpc>
              <a:buNone/>
            </a:pPr>
            <a:endParaRPr lang="en-US" sz="1600" dirty="0"/>
          </a:p>
        </p:txBody>
      </p:sp>
      <p:pic>
        <p:nvPicPr>
          <p:cNvPr id="7" name="Image 0" descr="https://kimi-img.moonshot.cn/pub/slides/slides_tmpl/image/25-09-08-15:08:37-d2v81tdnfo2stf9dkdm0.png">    </p:cNvPr>
          <p:cNvPicPr>
            <a:picLocks noChangeAspect="1"/>
          </p:cNvPicPr>
          <p:nvPr/>
        </p:nvPicPr>
        <p:blipFill>
          <a:blip r:embed="rId1"/>
          <a:srcRect l="0" r="0" t="9" b="9"/>
          <a:stretch/>
        </p:blipFill>
        <p:spPr>
          <a:xfrm>
            <a:off x="762000" y="1295400"/>
            <a:ext cx="3500755" cy="2362200"/>
          </a:xfrm>
          <a:prstGeom prst="rect">
            <a:avLst/>
          </a:prstGeom>
        </p:spPr>
      </p:pic>
      <p:pic>
        <p:nvPicPr>
          <p:cNvPr id="8" name="Image 1" descr="https://kimi-img.moonshot.cn/pub/slides/slides_tmpl/image/25-09-08-15:08:37-d2v81tdnfo2stf9dkdlg.png">    </p:cNvPr>
          <p:cNvPicPr>
            <a:picLocks noChangeAspect="1"/>
          </p:cNvPicPr>
          <p:nvPr/>
        </p:nvPicPr>
        <p:blipFill>
          <a:blip r:embed="rId2"/>
          <a:srcRect l="0" r="0" t="9" b="9"/>
          <a:stretch/>
        </p:blipFill>
        <p:spPr>
          <a:xfrm>
            <a:off x="7929880" y="1295400"/>
            <a:ext cx="3500755" cy="2362200"/>
          </a:xfrm>
          <a:prstGeom prst="rect">
            <a:avLst/>
          </a:prstGeom>
        </p:spPr>
      </p:pic>
      <p:pic>
        <p:nvPicPr>
          <p:cNvPr id="9" name="Image 2" descr="https://kimi-img.moonshot.cn/pub/slides/slides_tmpl/image/25-09-08-15:08:37-d2v81tdnfo2stf9dkdn0.png">    </p:cNvPr>
          <p:cNvPicPr>
            <a:picLocks noChangeAspect="1"/>
          </p:cNvPicPr>
          <p:nvPr/>
        </p:nvPicPr>
        <p:blipFill>
          <a:blip r:embed="rId3"/>
          <a:srcRect l="0" r="0" t="9" b="9"/>
          <a:stretch/>
        </p:blipFill>
        <p:spPr>
          <a:xfrm>
            <a:off x="4378960" y="4181129"/>
            <a:ext cx="3500755" cy="2036791"/>
          </a:xfrm>
          <a:prstGeom prst="rect">
            <a:avLst/>
          </a:prstGeom>
        </p:spPr>
      </p:pic>
      <p:sp>
        <p:nvSpPr>
          <p:cNvPr id="10" name="Text 5"/>
          <p:cNvSpPr/>
          <p:nvPr/>
        </p:nvSpPr>
        <p:spPr>
          <a:xfrm>
            <a:off x="4415155" y="1295400"/>
            <a:ext cx="3501390" cy="526415"/>
          </a:xfrm>
          <a:prstGeom prst="rect">
            <a:avLst/>
          </a:prstGeom>
          <a:noFill/>
          <a:ln/>
        </p:spPr>
        <p:txBody>
          <a:bodyPr wrap="square" lIns="91440" tIns="45720" rIns="91440" bIns="45720" rtlCol="0" anchor="t"/>
          <a:lstStyle/>
          <a:p>
            <a:pPr algn="ctr" indent="0" marL="0">
              <a:lnSpc>
                <a:spcPct val="100000"/>
              </a:lnSpc>
              <a:buNone/>
            </a:pPr>
            <a:r>
              <a:rPr lang="en-US" sz="1800" b="1" dirty="0">
                <a:solidFill>
                  <a:srgbClr val="402E7F"/>
                </a:solidFill>
                <a:latin typeface="MiSans" pitchFamily="34" charset="0"/>
                <a:ea typeface="MiSans" pitchFamily="34" charset="-122"/>
                <a:cs typeface="MiSans" pitchFamily="34" charset="-120"/>
              </a:rPr>
              <a:t>Frontend</a:t>
            </a:r>
            <a:endParaRPr lang="en-US" sz="1600" dirty="0"/>
          </a:p>
        </p:txBody>
      </p:sp>
      <p:sp>
        <p:nvSpPr>
          <p:cNvPr id="11" name="Text 6"/>
          <p:cNvSpPr/>
          <p:nvPr/>
        </p:nvSpPr>
        <p:spPr>
          <a:xfrm>
            <a:off x="4415155" y="1663065"/>
            <a:ext cx="3501390" cy="2004695"/>
          </a:xfrm>
          <a:prstGeom prst="rect">
            <a:avLst/>
          </a:prstGeom>
          <a:noFill/>
          <a:ln/>
        </p:spPr>
        <p:txBody>
          <a:bodyPr wrap="square" lIns="91440" tIns="45720" rIns="91440" bIns="45720" rtlCol="0" anchor="t"/>
          <a:lstStyle/>
          <a:p>
            <a:pPr algn="l" indent="0" marL="0">
              <a:lnSpc>
                <a:spcPct val="150000"/>
              </a:lnSpc>
              <a:buNone/>
            </a:pPr>
            <a:r>
              <a:rPr lang="en-US" sz="1400" dirty="0">
                <a:solidFill>
                  <a:srgbClr val="1E1C0D"/>
                </a:solidFill>
                <a:latin typeface="MiSans" pitchFamily="34" charset="0"/>
                <a:ea typeface="MiSans" pitchFamily="34" charset="-122"/>
                <a:cs typeface="MiSans" pitchFamily="34" charset="-120"/>
              </a:rPr>
              <a:t>El frontend de Takopi está construido con Next.js y React, proporcionando una interfaz de usuario reactiva y moderna. Incluye un catálogo de productos, un visor 3D integrado con Google Model Viewer y soporte para experiencias VR/AR a través de WebXR.</a:t>
            </a:r>
            <a:endParaRPr lang="en-US" sz="1600" dirty="0"/>
          </a:p>
        </p:txBody>
      </p:sp>
      <p:sp>
        <p:nvSpPr>
          <p:cNvPr id="12" name="Text 7"/>
          <p:cNvSpPr/>
          <p:nvPr/>
        </p:nvSpPr>
        <p:spPr>
          <a:xfrm>
            <a:off x="801370" y="3879850"/>
            <a:ext cx="3501390" cy="526415"/>
          </a:xfrm>
          <a:prstGeom prst="rect">
            <a:avLst/>
          </a:prstGeom>
          <a:noFill/>
          <a:ln/>
        </p:spPr>
        <p:txBody>
          <a:bodyPr wrap="square" lIns="91440" tIns="45720" rIns="91440" bIns="45720" rtlCol="0" anchor="t"/>
          <a:lstStyle/>
          <a:p>
            <a:pPr algn="ctr" indent="0" marL="0">
              <a:lnSpc>
                <a:spcPct val="100000"/>
              </a:lnSpc>
              <a:buNone/>
            </a:pPr>
            <a:r>
              <a:rPr lang="en-US" sz="1800" b="1" dirty="0">
                <a:solidFill>
                  <a:srgbClr val="402E7F"/>
                </a:solidFill>
                <a:latin typeface="MiSans" pitchFamily="34" charset="0"/>
                <a:ea typeface="MiSans" pitchFamily="34" charset="-122"/>
                <a:cs typeface="MiSans" pitchFamily="34" charset="-120"/>
              </a:rPr>
              <a:t>Backend</a:t>
            </a:r>
            <a:endParaRPr lang="en-US" sz="1600" dirty="0"/>
          </a:p>
        </p:txBody>
      </p:sp>
      <p:sp>
        <p:nvSpPr>
          <p:cNvPr id="13" name="Text 8"/>
          <p:cNvSpPr/>
          <p:nvPr/>
        </p:nvSpPr>
        <p:spPr>
          <a:xfrm>
            <a:off x="762000" y="4143058"/>
            <a:ext cx="3501390" cy="1769677"/>
          </a:xfrm>
          <a:prstGeom prst="rect">
            <a:avLst/>
          </a:prstGeom>
          <a:noFill/>
          <a:ln/>
        </p:spPr>
        <p:txBody>
          <a:bodyPr wrap="square" lIns="91440" tIns="45720" rIns="91440" bIns="45720" rtlCol="0" anchor="t"/>
          <a:lstStyle/>
          <a:p>
            <a:pPr algn="l" indent="0" marL="0">
              <a:lnSpc>
                <a:spcPct val="150000"/>
              </a:lnSpc>
              <a:buNone/>
            </a:pPr>
            <a:r>
              <a:rPr lang="en-US" sz="1400" dirty="0">
                <a:solidFill>
                  <a:srgbClr val="1E1C0D"/>
                </a:solidFill>
                <a:latin typeface="MiSans" pitchFamily="34" charset="0"/>
                <a:ea typeface="MiSans" pitchFamily="34" charset="-122"/>
                <a:cs typeface="MiSans" pitchFamily="34" charset="-120"/>
              </a:rPr>
              <a:t>El backend se basa en Node.js y Next API, con autenticación JWT para gestionar usuarios y sesiones de manera segura. Utiliza Multer para manejar uploads de archivos y MongoDB como base de datos, con posibilidad de migrar a object storage para escalabilidad.</a:t>
            </a:r>
            <a:endParaRPr lang="en-US" sz="1600" dirty="0"/>
          </a:p>
        </p:txBody>
      </p:sp>
      <p:sp>
        <p:nvSpPr>
          <p:cNvPr id="14" name="Text 9"/>
          <p:cNvSpPr/>
          <p:nvPr/>
        </p:nvSpPr>
        <p:spPr>
          <a:xfrm>
            <a:off x="7969250" y="3879850"/>
            <a:ext cx="3501390" cy="526415"/>
          </a:xfrm>
          <a:prstGeom prst="rect">
            <a:avLst/>
          </a:prstGeom>
          <a:noFill/>
          <a:ln/>
        </p:spPr>
        <p:txBody>
          <a:bodyPr wrap="square" lIns="91440" tIns="45720" rIns="91440" bIns="45720" rtlCol="0" anchor="t"/>
          <a:lstStyle/>
          <a:p>
            <a:pPr algn="ctr" indent="0" marL="0">
              <a:lnSpc>
                <a:spcPct val="100000"/>
              </a:lnSpc>
              <a:buNone/>
            </a:pPr>
            <a:r>
              <a:rPr lang="en-US" sz="1800" b="1" dirty="0">
                <a:solidFill>
                  <a:srgbClr val="402E7F"/>
                </a:solidFill>
                <a:latin typeface="MiSans" pitchFamily="34" charset="0"/>
                <a:ea typeface="MiSans" pitchFamily="34" charset="-122"/>
                <a:cs typeface="MiSans" pitchFamily="34" charset="-120"/>
              </a:rPr>
              <a:t>Integraciones</a:t>
            </a:r>
            <a:endParaRPr lang="en-US" sz="1600" dirty="0"/>
          </a:p>
        </p:txBody>
      </p:sp>
      <p:sp>
        <p:nvSpPr>
          <p:cNvPr id="15" name="Text 10"/>
          <p:cNvSpPr/>
          <p:nvPr/>
        </p:nvSpPr>
        <p:spPr>
          <a:xfrm>
            <a:off x="7969250" y="4181129"/>
            <a:ext cx="3501390" cy="2004695"/>
          </a:xfrm>
          <a:prstGeom prst="rect">
            <a:avLst/>
          </a:prstGeom>
          <a:noFill/>
          <a:ln/>
        </p:spPr>
        <p:txBody>
          <a:bodyPr wrap="square" lIns="91440" tIns="45720" rIns="91440" bIns="45720" rtlCol="0" anchor="t"/>
          <a:lstStyle/>
          <a:p>
            <a:pPr algn="l" indent="0" marL="0">
              <a:lnSpc>
                <a:spcPct val="150000"/>
              </a:lnSpc>
              <a:buNone/>
            </a:pPr>
            <a:r>
              <a:rPr lang="en-US" sz="1400" dirty="0">
                <a:solidFill>
                  <a:srgbClr val="1E1C0D"/>
                </a:solidFill>
                <a:latin typeface="MiSans" pitchFamily="34" charset="0"/>
                <a:ea typeface="MiSans" pitchFamily="34" charset="-122"/>
                <a:cs typeface="MiSans" pitchFamily="34" charset="-120"/>
              </a:rPr>
              <a:t>Takopi integra una pasarela de pagos en sandbox (Webpay) para pruebas y validación de transacciones. El sistema está diseñado para ser modular y escalable, permitiendo la adición de nuevas funcionalidades y servicios a medida que crece.</a:t>
            </a:r>
            <a:endParaRPr lang="en-US" sz="16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292735" y="295275"/>
            <a:ext cx="558800" cy="558800"/>
          </a:xfrm>
          <a:prstGeom prst="donut">
            <a:avLst/>
          </a:prstGeom>
          <a:gradFill rotWithShape="1" flip="none">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292735" y="295275"/>
            <a:ext cx="558800" cy="558800"/>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a:off x="288925" y="1409065"/>
            <a:ext cx="4622165" cy="5182235"/>
          </a:xfrm>
          <a:prstGeom prst="rect">
            <a:avLst/>
          </a:prstGeom>
          <a:gradFill rotWithShape="1" flip="none">
            <a:gsLst>
              <a:gs pos="0">
                <a:srgbClr val="673563"/>
              </a:gs>
              <a:gs pos="100000">
                <a:srgbClr val="9B5095"/>
              </a:gs>
            </a:gsLst>
            <a:lin ang="0" scaled="1"/>
          </a:gradFill>
          <a:ln/>
        </p:spPr>
      </p:sp>
      <p:sp>
        <p:nvSpPr>
          <p:cNvPr id="5" name="Text 3"/>
          <p:cNvSpPr/>
          <p:nvPr/>
        </p:nvSpPr>
        <p:spPr>
          <a:xfrm>
            <a:off x="288925" y="1409065"/>
            <a:ext cx="4622165" cy="5182235"/>
          </a:xfrm>
          <a:prstGeom prst="rect">
            <a:avLst/>
          </a:prstGeom>
          <a:noFill/>
          <a:ln/>
        </p:spPr>
        <p:txBody>
          <a:bodyPr wrap="square" lIns="45720" tIns="91440" rIns="91440" bIns="45720" rtlCol="0" anchor="ctr"/>
          <a:lstStyle/>
          <a:p>
            <a:pPr indent="0" marL="0">
              <a:lnSpc>
                <a:spcPct val="100000"/>
              </a:lnSpc>
              <a:buNone/>
            </a:pPr>
            <a:endParaRPr lang="en-US" sz="1600" dirty="0"/>
          </a:p>
        </p:txBody>
      </p:sp>
      <p:pic>
        <p:nvPicPr>
          <p:cNvPr id="6" name="Image 0" descr="https://kimi-img.moonshot.cn/pub/slides/slides_tmpl/image/25-09-08-15:08:34-d2v81slnfo2stf9dkdhg.png">    </p:cNvPr>
          <p:cNvPicPr>
            <a:picLocks noChangeAspect="1"/>
          </p:cNvPicPr>
          <p:nvPr/>
        </p:nvPicPr>
        <p:blipFill>
          <a:blip r:embed="rId1"/>
          <a:srcRect l="60" r="60" t="0" b="0"/>
          <a:stretch/>
        </p:blipFill>
        <p:spPr>
          <a:xfrm>
            <a:off x="0" y="1565275"/>
            <a:ext cx="4749165" cy="5292725"/>
          </a:xfrm>
          <a:prstGeom prst="rect">
            <a:avLst/>
          </a:prstGeom>
        </p:spPr>
      </p:pic>
      <p:sp>
        <p:nvSpPr>
          <p:cNvPr id="7" name="Text 4"/>
          <p:cNvSpPr/>
          <p:nvPr/>
        </p:nvSpPr>
        <p:spPr>
          <a:xfrm>
            <a:off x="582930" y="455295"/>
            <a:ext cx="10151745" cy="491728"/>
          </a:xfrm>
          <a:prstGeom prst="rect">
            <a:avLst/>
          </a:prstGeom>
          <a:noFill/>
          <a:ln/>
        </p:spPr>
        <p:txBody>
          <a:bodyPr wrap="square" lIns="91440" tIns="45720" rIns="91440" bIns="45720" rtlCol="0" anchor="t">
            <a:spAutoFit/>
          </a:bodyPr>
          <a:lstStyle/>
          <a:p>
            <a:pPr algn="l" indent="0" marL="0">
              <a:lnSpc>
                <a:spcPct val="100000"/>
              </a:lnSpc>
              <a:buNone/>
            </a:pPr>
            <a:r>
              <a:rPr lang="en-US" sz="3200" b="1" dirty="0">
                <a:solidFill>
                  <a:srgbClr val="1E1C0D"/>
                </a:solidFill>
                <a:latin typeface="MiSans" pitchFamily="34" charset="0"/>
                <a:ea typeface="MiSans" pitchFamily="34" charset="-122"/>
                <a:cs typeface="MiSans" pitchFamily="34" charset="-120"/>
              </a:rPr>
              <a:t>Modelo de datos flexible</a:t>
            </a:r>
            <a:endParaRPr lang="en-US" sz="1600" dirty="0"/>
          </a:p>
        </p:txBody>
      </p:sp>
      <p:sp>
        <p:nvSpPr>
          <p:cNvPr id="8" name="Shape 5"/>
          <p:cNvSpPr/>
          <p:nvPr/>
        </p:nvSpPr>
        <p:spPr>
          <a:xfrm flipH="1" flipV="1" rot="16200000">
            <a:off x="10252710" y="60960"/>
            <a:ext cx="2007870" cy="1886585"/>
          </a:xfrm>
          <a:prstGeom prst="round2DiagRect">
            <a:avLst>
              <a:gd name="adj1" fmla="val 0"/>
              <a:gd name="adj2" fmla="val 0"/>
            </a:avLst>
          </a:prstGeom>
          <a:solidFill>
            <a:srgbClr val="402E7F"/>
          </a:solidFill>
          <a:ln/>
        </p:spPr>
      </p:sp>
      <p:sp>
        <p:nvSpPr>
          <p:cNvPr id="9" name="Text 6"/>
          <p:cNvSpPr/>
          <p:nvPr/>
        </p:nvSpPr>
        <p:spPr>
          <a:xfrm rot="16200000">
            <a:off x="10252710" y="60960"/>
            <a:ext cx="2007870" cy="188658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0" name="Shape 7"/>
          <p:cNvSpPr/>
          <p:nvPr/>
        </p:nvSpPr>
        <p:spPr>
          <a:xfrm>
            <a:off x="5348605" y="1423670"/>
            <a:ext cx="6152515" cy="2415122"/>
          </a:xfrm>
          <a:prstGeom prst="rect">
            <a:avLst/>
          </a:prstGeom>
          <a:solidFill>
            <a:srgbClr val="FFFFFF"/>
          </a:solidFill>
          <a:ln w="19050">
            <a:solidFill>
              <a:srgbClr val="402E7F"/>
            </a:solidFill>
            <a:prstDash val="solid"/>
          </a:ln>
        </p:spPr>
      </p:sp>
      <p:sp>
        <p:nvSpPr>
          <p:cNvPr id="11" name="Text 8"/>
          <p:cNvSpPr/>
          <p:nvPr/>
        </p:nvSpPr>
        <p:spPr>
          <a:xfrm>
            <a:off x="5348605" y="1423670"/>
            <a:ext cx="6152515" cy="2415122"/>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2" name="Shape 9"/>
          <p:cNvSpPr/>
          <p:nvPr/>
        </p:nvSpPr>
        <p:spPr>
          <a:xfrm>
            <a:off x="5348605" y="4020815"/>
            <a:ext cx="6152515" cy="2397044"/>
          </a:xfrm>
          <a:prstGeom prst="rect">
            <a:avLst/>
          </a:prstGeom>
          <a:solidFill>
            <a:srgbClr val="FFFFFF"/>
          </a:solidFill>
          <a:ln w="19050">
            <a:solidFill>
              <a:srgbClr val="402E7F"/>
            </a:solidFill>
            <a:prstDash val="solid"/>
          </a:ln>
        </p:spPr>
      </p:sp>
      <p:sp>
        <p:nvSpPr>
          <p:cNvPr id="13" name="Text 10"/>
          <p:cNvSpPr/>
          <p:nvPr/>
        </p:nvSpPr>
        <p:spPr>
          <a:xfrm>
            <a:off x="5348605" y="4020815"/>
            <a:ext cx="6152515" cy="2397044"/>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4" name="Text 11"/>
          <p:cNvSpPr/>
          <p:nvPr/>
        </p:nvSpPr>
        <p:spPr>
          <a:xfrm>
            <a:off x="5523230" y="1579880"/>
            <a:ext cx="5800725" cy="313531"/>
          </a:xfrm>
          <a:prstGeom prst="rect">
            <a:avLst/>
          </a:prstGeom>
          <a:noFill/>
          <a:ln/>
        </p:spPr>
        <p:txBody>
          <a:bodyPr wrap="square" lIns="91440" tIns="45720" rIns="91440" bIns="45720" rtlCol="0" anchor="t">
            <a:spAutoFit/>
          </a:bodyPr>
          <a:lstStyle/>
          <a:p>
            <a:pPr algn="l" indent="0" marL="0">
              <a:lnSpc>
                <a:spcPct val="100000"/>
              </a:lnSpc>
              <a:buNone/>
            </a:pPr>
            <a:r>
              <a:rPr lang="en-US" sz="2000" b="1" dirty="0">
                <a:solidFill>
                  <a:srgbClr val="402E7F"/>
                </a:solidFill>
                <a:latin typeface="MiSans" pitchFamily="34" charset="0"/>
                <a:ea typeface="MiSans" pitchFamily="34" charset="-122"/>
                <a:cs typeface="MiSans" pitchFamily="34" charset="-120"/>
              </a:rPr>
              <a:t>Estructura de datos</a:t>
            </a:r>
            <a:endParaRPr lang="en-US" sz="1600" dirty="0"/>
          </a:p>
        </p:txBody>
      </p:sp>
      <p:sp>
        <p:nvSpPr>
          <p:cNvPr id="15" name="Text 12"/>
          <p:cNvSpPr/>
          <p:nvPr/>
        </p:nvSpPr>
        <p:spPr>
          <a:xfrm>
            <a:off x="5542480" y="1880870"/>
            <a:ext cx="5705757" cy="1813719"/>
          </a:xfrm>
          <a:prstGeom prst="rect">
            <a:avLst/>
          </a:prstGeom>
          <a:noFill/>
          <a:ln/>
        </p:spPr>
        <p:txBody>
          <a:bodyPr wrap="square" lIns="91440" tIns="45720" rIns="91440" bIns="45720" rtlCol="0" anchor="t">
            <a:spAutoFit/>
          </a:bodyPr>
          <a:lstStyle/>
          <a:p>
            <a:pPr algn="l" indent="0" marL="0">
              <a:lnSpc>
                <a:spcPct val="170000"/>
              </a:lnSpc>
              <a:buNone/>
            </a:pPr>
            <a:r>
              <a:rPr lang="en-US" sz="1400" dirty="0">
                <a:solidFill>
                  <a:srgbClr val="1E1C0D"/>
                </a:solidFill>
                <a:latin typeface="MiSans" pitchFamily="34" charset="0"/>
                <a:ea typeface="MiSans" pitchFamily="34" charset="-122"/>
                <a:cs typeface="MiSans" pitchFamily="34" charset="-120"/>
              </a:rPr>
              <a:t>El modelo de datos de Takopi incluye esquemas para usuarios, activos digitales con metadatos y licencias, pedidos de impresión con estados y cola, transacciones y logs. Los índices están optimizados para búsqueda por categoría y feed social, y las migraciones son versionadas en el repositorio.</a:t>
            </a:r>
            <a:endParaRPr lang="en-US" sz="1600" dirty="0"/>
          </a:p>
        </p:txBody>
      </p:sp>
      <p:sp>
        <p:nvSpPr>
          <p:cNvPr id="16" name="Text 13"/>
          <p:cNvSpPr/>
          <p:nvPr/>
        </p:nvSpPr>
        <p:spPr>
          <a:xfrm>
            <a:off x="5523230" y="4091026"/>
            <a:ext cx="5800725" cy="508000"/>
          </a:xfrm>
          <a:prstGeom prst="rect">
            <a:avLst/>
          </a:prstGeom>
          <a:noFill/>
          <a:ln/>
        </p:spPr>
        <p:txBody>
          <a:bodyPr wrap="square" lIns="91440" tIns="45720" rIns="91440" bIns="45720" rtlCol="0" anchor="t"/>
          <a:lstStyle/>
          <a:p>
            <a:pPr algn="l" indent="0" marL="0">
              <a:lnSpc>
                <a:spcPct val="100000"/>
              </a:lnSpc>
              <a:buNone/>
            </a:pPr>
            <a:r>
              <a:rPr lang="en-US" sz="2000" b="1" dirty="0">
                <a:solidFill>
                  <a:srgbClr val="402E7F"/>
                </a:solidFill>
                <a:latin typeface="MiSans" pitchFamily="34" charset="0"/>
                <a:ea typeface="MiSans" pitchFamily="34" charset="-122"/>
                <a:cs typeface="MiSans" pitchFamily="34" charset="-120"/>
              </a:rPr>
              <a:t>Ventajas del modelo</a:t>
            </a:r>
            <a:endParaRPr lang="en-US" sz="1600" dirty="0"/>
          </a:p>
        </p:txBody>
      </p:sp>
      <p:sp>
        <p:nvSpPr>
          <p:cNvPr id="17" name="Text 14"/>
          <p:cNvSpPr/>
          <p:nvPr/>
        </p:nvSpPr>
        <p:spPr>
          <a:xfrm>
            <a:off x="5542480" y="4514172"/>
            <a:ext cx="5705757" cy="1903687"/>
          </a:xfrm>
          <a:prstGeom prst="rect">
            <a:avLst/>
          </a:prstGeom>
          <a:noFill/>
          <a:ln/>
        </p:spPr>
        <p:txBody>
          <a:bodyPr wrap="square" lIns="91440" tIns="45720" rIns="91440" bIns="45720" rtlCol="0" anchor="t"/>
          <a:lstStyle/>
          <a:p>
            <a:pPr algn="l" indent="0" marL="0">
              <a:lnSpc>
                <a:spcPct val="170000"/>
              </a:lnSpc>
              <a:buNone/>
            </a:pPr>
            <a:r>
              <a:rPr lang="en-US" sz="1400" dirty="0">
                <a:solidFill>
                  <a:srgbClr val="1E1C0D"/>
                </a:solidFill>
                <a:latin typeface="MiSans" pitchFamily="34" charset="0"/>
                <a:ea typeface="MiSans" pitchFamily="34" charset="-122"/>
                <a:cs typeface="MiSans" pitchFamily="34" charset="-120"/>
              </a:rPr>
              <a:t>Este modelo de datos flexible permite una gestión eficiente de la información, facilita la búsqueda y el descubrimiento de activos digitales, y soporta la operación del marketplace, la interacción social y el pipeline de impresión 3D de manera integrada y escalable.</a:t>
            </a:r>
            <a:endParaRPr lang="en-US" sz="16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prstGeom>
          <a:gradFill rotWithShape="1" flip="none">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a:off x="4445" y="0"/>
            <a:ext cx="12187555" cy="6875780"/>
          </a:xfrm>
          <a:prstGeom prst="rect">
            <a:avLst/>
          </a:prstGeom>
          <a:gradFill rotWithShape="1" flip="none">
            <a:gsLst>
              <a:gs pos="0">
                <a:srgbClr val="D7B1D4"/>
              </a:gs>
              <a:gs pos="34000">
                <a:srgbClr val="BC7DB7"/>
              </a:gs>
              <a:gs pos="100000">
                <a:srgbClr val="30225F"/>
              </a:gs>
            </a:gsLst>
            <a:lin ang="13500000" scaled="1"/>
          </a:gradFill>
          <a:ln/>
        </p:spPr>
      </p:sp>
      <p:sp>
        <p:nvSpPr>
          <p:cNvPr id="5" name="Text 3"/>
          <p:cNvSpPr/>
          <p:nvPr/>
        </p:nvSpPr>
        <p:spPr>
          <a:xfrm>
            <a:off x="4445" y="0"/>
            <a:ext cx="12187555" cy="68757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 name="Shape 4"/>
          <p:cNvSpPr/>
          <p:nvPr/>
        </p:nvSpPr>
        <p:spPr>
          <a:xfrm>
            <a:off x="852805" y="469900"/>
            <a:ext cx="106680" cy="106680"/>
          </a:xfrm>
          <a:prstGeom prst="ellipse">
            <a:avLst/>
          </a:prstGeom>
          <a:solidFill>
            <a:srgbClr val="FFFFFF"/>
          </a:solidFill>
          <a:ln/>
        </p:spPr>
      </p:sp>
      <p:sp>
        <p:nvSpPr>
          <p:cNvPr id="7" name="Text 5"/>
          <p:cNvSpPr/>
          <p:nvPr/>
        </p:nvSpPr>
        <p:spPr>
          <a:xfrm>
            <a:off x="85280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8" name="Shape 6"/>
          <p:cNvSpPr/>
          <p:nvPr/>
        </p:nvSpPr>
        <p:spPr>
          <a:xfrm>
            <a:off x="1136650" y="469900"/>
            <a:ext cx="106680" cy="106680"/>
          </a:xfrm>
          <a:prstGeom prst="ellipse">
            <a:avLst/>
          </a:prstGeom>
          <a:solidFill>
            <a:srgbClr val="000000">
              <a:alpha val="0"/>
            </a:srgbClr>
          </a:solidFill>
          <a:ln w="19050">
            <a:solidFill>
              <a:srgbClr val="FFFFFF"/>
            </a:solidFill>
            <a:prstDash val="solid"/>
          </a:ln>
        </p:spPr>
      </p:sp>
      <p:sp>
        <p:nvSpPr>
          <p:cNvPr id="9" name="Text 7"/>
          <p:cNvSpPr/>
          <p:nvPr/>
        </p:nvSpPr>
        <p:spPr>
          <a:xfrm>
            <a:off x="113665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0" name="Shape 8"/>
          <p:cNvSpPr/>
          <p:nvPr/>
        </p:nvSpPr>
        <p:spPr>
          <a:xfrm>
            <a:off x="1420495" y="469900"/>
            <a:ext cx="106680" cy="106680"/>
          </a:xfrm>
          <a:prstGeom prst="ellipse">
            <a:avLst/>
          </a:prstGeom>
          <a:solidFill>
            <a:srgbClr val="FFFFFF"/>
          </a:solidFill>
          <a:ln/>
        </p:spPr>
      </p:sp>
      <p:sp>
        <p:nvSpPr>
          <p:cNvPr id="11" name="Text 9"/>
          <p:cNvSpPr/>
          <p:nvPr/>
        </p:nvSpPr>
        <p:spPr>
          <a:xfrm>
            <a:off x="142049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2" name="Shape 10"/>
          <p:cNvSpPr/>
          <p:nvPr/>
        </p:nvSpPr>
        <p:spPr>
          <a:xfrm>
            <a:off x="1704340" y="469900"/>
            <a:ext cx="106680" cy="106680"/>
          </a:xfrm>
          <a:prstGeom prst="ellipse">
            <a:avLst/>
          </a:prstGeom>
          <a:solidFill>
            <a:srgbClr val="000000">
              <a:alpha val="0"/>
            </a:srgbClr>
          </a:solidFill>
          <a:ln w="19050">
            <a:solidFill>
              <a:srgbClr val="FFFFFF"/>
            </a:solidFill>
            <a:prstDash val="solid"/>
          </a:ln>
        </p:spPr>
      </p:sp>
      <p:sp>
        <p:nvSpPr>
          <p:cNvPr id="13" name="Text 11"/>
          <p:cNvSpPr/>
          <p:nvPr/>
        </p:nvSpPr>
        <p:spPr>
          <a:xfrm>
            <a:off x="170434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4" name="Shape 12"/>
          <p:cNvSpPr/>
          <p:nvPr/>
        </p:nvSpPr>
        <p:spPr>
          <a:xfrm>
            <a:off x="1988185" y="469900"/>
            <a:ext cx="106680" cy="106680"/>
          </a:xfrm>
          <a:prstGeom prst="ellipse">
            <a:avLst/>
          </a:prstGeom>
          <a:solidFill>
            <a:srgbClr val="FFFFFF"/>
          </a:solidFill>
          <a:ln/>
        </p:spPr>
      </p:sp>
      <p:sp>
        <p:nvSpPr>
          <p:cNvPr id="15" name="Text 13"/>
          <p:cNvSpPr/>
          <p:nvPr/>
        </p:nvSpPr>
        <p:spPr>
          <a:xfrm>
            <a:off x="198818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6" name="Shape 14"/>
          <p:cNvSpPr/>
          <p:nvPr/>
        </p:nvSpPr>
        <p:spPr>
          <a:xfrm>
            <a:off x="2272030" y="469900"/>
            <a:ext cx="106680" cy="106680"/>
          </a:xfrm>
          <a:prstGeom prst="ellipse">
            <a:avLst/>
          </a:prstGeom>
          <a:solidFill>
            <a:srgbClr val="000000">
              <a:alpha val="0"/>
            </a:srgbClr>
          </a:solidFill>
          <a:ln w="19050">
            <a:solidFill>
              <a:srgbClr val="FFFFFF"/>
            </a:solidFill>
            <a:prstDash val="solid"/>
          </a:ln>
        </p:spPr>
      </p:sp>
      <p:sp>
        <p:nvSpPr>
          <p:cNvPr id="17" name="Text 15"/>
          <p:cNvSpPr/>
          <p:nvPr/>
        </p:nvSpPr>
        <p:spPr>
          <a:xfrm>
            <a:off x="227203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8" name="Shape 16"/>
          <p:cNvSpPr/>
          <p:nvPr/>
        </p:nvSpPr>
        <p:spPr>
          <a:xfrm>
            <a:off x="11456035" y="381635"/>
            <a:ext cx="351155" cy="43815"/>
          </a:xfrm>
          <a:prstGeom prst="roundRect">
            <a:avLst>
              <a:gd name="adj" fmla="val 50000"/>
            </a:avLst>
          </a:prstGeom>
          <a:solidFill>
            <a:srgbClr val="FFFFFF"/>
          </a:solidFill>
          <a:ln/>
        </p:spPr>
      </p:sp>
      <p:sp>
        <p:nvSpPr>
          <p:cNvPr id="19" name="Text 17"/>
          <p:cNvSpPr/>
          <p:nvPr/>
        </p:nvSpPr>
        <p:spPr>
          <a:xfrm>
            <a:off x="11456035" y="38163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0" name="Shape 18"/>
          <p:cNvSpPr/>
          <p:nvPr/>
        </p:nvSpPr>
        <p:spPr>
          <a:xfrm>
            <a:off x="11456035" y="501650"/>
            <a:ext cx="351155" cy="43815"/>
          </a:xfrm>
          <a:prstGeom prst="roundRect">
            <a:avLst>
              <a:gd name="adj" fmla="val 50000"/>
            </a:avLst>
          </a:prstGeom>
          <a:solidFill>
            <a:srgbClr val="FFFFFF"/>
          </a:solidFill>
          <a:ln/>
        </p:spPr>
      </p:sp>
      <p:sp>
        <p:nvSpPr>
          <p:cNvPr id="21" name="Text 19"/>
          <p:cNvSpPr/>
          <p:nvPr/>
        </p:nvSpPr>
        <p:spPr>
          <a:xfrm>
            <a:off x="11456035" y="501650"/>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2" name="Shape 20"/>
          <p:cNvSpPr/>
          <p:nvPr/>
        </p:nvSpPr>
        <p:spPr>
          <a:xfrm>
            <a:off x="11456035" y="621665"/>
            <a:ext cx="351155" cy="43815"/>
          </a:xfrm>
          <a:prstGeom prst="roundRect">
            <a:avLst>
              <a:gd name="adj" fmla="val 50000"/>
            </a:avLst>
          </a:prstGeom>
          <a:solidFill>
            <a:srgbClr val="FFFFFF"/>
          </a:solidFill>
          <a:ln/>
        </p:spPr>
      </p:sp>
      <p:sp>
        <p:nvSpPr>
          <p:cNvPr id="23" name="Text 21"/>
          <p:cNvSpPr/>
          <p:nvPr/>
        </p:nvSpPr>
        <p:spPr>
          <a:xfrm>
            <a:off x="11456035" y="62166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4" name="Shape 22"/>
          <p:cNvSpPr/>
          <p:nvPr/>
        </p:nvSpPr>
        <p:spPr>
          <a:xfrm>
            <a:off x="1727190" y="6306820"/>
            <a:ext cx="10080000" cy="0"/>
          </a:xfrm>
          <a:prstGeom prst="line">
            <a:avLst/>
          </a:prstGeom>
          <a:noFill/>
          <a:ln w="19050">
            <a:solidFill>
              <a:srgbClr val="FFFFFF"/>
            </a:solidFill>
            <a:prstDash val="solid"/>
            <a:headEnd type="none"/>
            <a:tailEnd type="none"/>
          </a:ln>
        </p:spPr>
      </p:sp>
      <p:sp>
        <p:nvSpPr>
          <p:cNvPr id="25" name="Shape 23"/>
          <p:cNvSpPr/>
          <p:nvPr/>
        </p:nvSpPr>
        <p:spPr>
          <a:xfrm>
            <a:off x="852805" y="6177280"/>
            <a:ext cx="259080" cy="259080"/>
          </a:xfrm>
          <a:prstGeom prst="ellipse">
            <a:avLst/>
          </a:prstGeom>
          <a:solidFill>
            <a:srgbClr val="FFFFFF"/>
          </a:solidFill>
          <a:ln/>
        </p:spPr>
      </p:sp>
      <p:sp>
        <p:nvSpPr>
          <p:cNvPr id="26" name="Text 24"/>
          <p:cNvSpPr/>
          <p:nvPr/>
        </p:nvSpPr>
        <p:spPr>
          <a:xfrm>
            <a:off x="852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7" name="Shape 25"/>
          <p:cNvSpPr/>
          <p:nvPr/>
        </p:nvSpPr>
        <p:spPr>
          <a:xfrm>
            <a:off x="979805" y="6177280"/>
            <a:ext cx="259080" cy="259080"/>
          </a:xfrm>
          <a:prstGeom prst="ellipse">
            <a:avLst/>
          </a:prstGeom>
          <a:solidFill>
            <a:srgbClr val="000000">
              <a:alpha val="0"/>
            </a:srgbClr>
          </a:solidFill>
          <a:ln w="19050">
            <a:solidFill>
              <a:srgbClr val="FFFFFF"/>
            </a:solidFill>
            <a:prstDash val="solid"/>
          </a:ln>
        </p:spPr>
      </p:sp>
      <p:sp>
        <p:nvSpPr>
          <p:cNvPr id="28" name="Text 26"/>
          <p:cNvSpPr/>
          <p:nvPr/>
        </p:nvSpPr>
        <p:spPr>
          <a:xfrm>
            <a:off x="979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9" name="Shape 27"/>
          <p:cNvSpPr/>
          <p:nvPr/>
        </p:nvSpPr>
        <p:spPr>
          <a:xfrm>
            <a:off x="541655" y="2687320"/>
            <a:ext cx="11172825" cy="2306955"/>
          </a:xfrm>
          <a:prstGeom prst="rect">
            <a:avLst/>
          </a:prstGeom>
          <a:solidFill>
            <a:srgbClr val="000000">
              <a:alpha val="0"/>
            </a:srgbClr>
          </a:solidFill>
          <a:ln/>
        </p:spPr>
      </p:sp>
      <p:sp>
        <p:nvSpPr>
          <p:cNvPr id="30" name="Text 28"/>
          <p:cNvSpPr/>
          <p:nvPr/>
        </p:nvSpPr>
        <p:spPr>
          <a:xfrm>
            <a:off x="541655" y="2687320"/>
            <a:ext cx="11172825" cy="2306955"/>
          </a:xfrm>
          <a:prstGeom prst="rect">
            <a:avLst/>
          </a:prstGeom>
          <a:noFill/>
          <a:ln/>
        </p:spPr>
        <p:txBody>
          <a:bodyPr wrap="square" lIns="45720" tIns="91440" rIns="91440" bIns="45720" rtlCol="0" anchor="t"/>
          <a:lstStyle/>
          <a:p>
            <a:pPr algn="ctr" indent="0" marL="0">
              <a:lnSpc>
                <a:spcPct val="100000"/>
              </a:lnSpc>
              <a:buNone/>
            </a:pPr>
            <a:r>
              <a:rPr lang="en-US" sz="7200" b="1" dirty="0">
                <a:solidFill>
                  <a:srgbClr val="FFFFFF"/>
                </a:solidFill>
                <a:latin typeface="MiSans" pitchFamily="34" charset="0"/>
                <a:ea typeface="MiSans" pitchFamily="34" charset="-122"/>
                <a:cs typeface="MiSans" pitchFamily="34" charset="-120"/>
              </a:rPr>
              <a:t>Estado Actual y Riesgos</a:t>
            </a:r>
            <a:endParaRPr lang="en-US" sz="1600" dirty="0"/>
          </a:p>
        </p:txBody>
      </p:sp>
      <p:sp>
        <p:nvSpPr>
          <p:cNvPr id="31" name="Text 29"/>
          <p:cNvSpPr/>
          <p:nvPr/>
        </p:nvSpPr>
        <p:spPr>
          <a:xfrm>
            <a:off x="2515235" y="1350010"/>
            <a:ext cx="7161530" cy="1106289"/>
          </a:xfrm>
          <a:prstGeom prst="rect">
            <a:avLst/>
          </a:prstGeom>
          <a:noFill/>
          <a:ln/>
        </p:spPr>
        <p:txBody>
          <a:bodyPr wrap="square" lIns="91440" tIns="45720" rIns="91440" bIns="45720" rtlCol="0" anchor="t">
            <a:spAutoFit/>
          </a:bodyPr>
          <a:lstStyle/>
          <a:p>
            <a:pPr algn="ctr" indent="0" marL="0">
              <a:lnSpc>
                <a:spcPct val="100000"/>
              </a:lnSpc>
              <a:buNone/>
            </a:pPr>
            <a:r>
              <a:rPr lang="en-US" sz="7200" dirty="0">
                <a:solidFill>
                  <a:srgbClr val="FFFFFF"/>
                </a:solidFill>
                <a:latin typeface="MiSans" pitchFamily="34" charset="0"/>
                <a:ea typeface="MiSans" pitchFamily="34" charset="-122"/>
                <a:cs typeface="MiSans" pitchFamily="34" charset="-120"/>
              </a:rPr>
              <a:t>04</a:t>
            </a:r>
            <a:endParaRPr lang="en-US" sz="16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292735" y="295275"/>
            <a:ext cx="558800" cy="558800"/>
          </a:xfrm>
          <a:prstGeom prst="donut">
            <a:avLst/>
          </a:prstGeom>
          <a:gradFill rotWithShape="1" flip="none">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292735" y="295275"/>
            <a:ext cx="558800" cy="558800"/>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a:off x="848360" y="6346190"/>
            <a:ext cx="163338" cy="153035"/>
          </a:xfrm>
          <a:prstGeom prst="rect">
            <a:avLst/>
          </a:prstGeom>
          <a:solidFill>
            <a:srgbClr val="402E7F"/>
          </a:solidFill>
          <a:ln/>
        </p:spPr>
      </p:sp>
      <p:sp>
        <p:nvSpPr>
          <p:cNvPr id="5" name="Text 3"/>
          <p:cNvSpPr/>
          <p:nvPr/>
        </p:nvSpPr>
        <p:spPr>
          <a:xfrm>
            <a:off x="848360" y="6346190"/>
            <a:ext cx="163338" cy="15303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 name="Shape 4"/>
          <p:cNvSpPr/>
          <p:nvPr/>
        </p:nvSpPr>
        <p:spPr>
          <a:xfrm>
            <a:off x="1122291" y="6346190"/>
            <a:ext cx="163338" cy="153035"/>
          </a:xfrm>
          <a:prstGeom prst="rect">
            <a:avLst/>
          </a:prstGeom>
          <a:solidFill>
            <a:srgbClr val="402E7F"/>
          </a:solidFill>
          <a:ln/>
        </p:spPr>
      </p:sp>
      <p:sp>
        <p:nvSpPr>
          <p:cNvPr id="7" name="Text 5"/>
          <p:cNvSpPr/>
          <p:nvPr/>
        </p:nvSpPr>
        <p:spPr>
          <a:xfrm>
            <a:off x="1122291" y="6346190"/>
            <a:ext cx="163338" cy="15303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8" name="Shape 6"/>
          <p:cNvSpPr/>
          <p:nvPr/>
        </p:nvSpPr>
        <p:spPr>
          <a:xfrm>
            <a:off x="1396222" y="6346190"/>
            <a:ext cx="163338" cy="153035"/>
          </a:xfrm>
          <a:prstGeom prst="rect">
            <a:avLst/>
          </a:prstGeom>
          <a:solidFill>
            <a:srgbClr val="402E7F"/>
          </a:solidFill>
          <a:ln/>
        </p:spPr>
      </p:sp>
      <p:sp>
        <p:nvSpPr>
          <p:cNvPr id="9" name="Text 7"/>
          <p:cNvSpPr/>
          <p:nvPr/>
        </p:nvSpPr>
        <p:spPr>
          <a:xfrm>
            <a:off x="1396222" y="6346190"/>
            <a:ext cx="163338" cy="15303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0" name="Shape 8"/>
          <p:cNvSpPr/>
          <p:nvPr/>
        </p:nvSpPr>
        <p:spPr>
          <a:xfrm flipH="1">
            <a:off x="4526280" y="4739640"/>
            <a:ext cx="7665720" cy="2118360"/>
          </a:xfrm>
          <a:prstGeom prst="rtTriangle">
            <a:avLst/>
          </a:prstGeom>
          <a:solidFill>
            <a:srgbClr val="402E7F"/>
          </a:solidFill>
          <a:ln/>
        </p:spPr>
      </p:sp>
      <p:sp>
        <p:nvSpPr>
          <p:cNvPr id="11" name="Text 9"/>
          <p:cNvSpPr/>
          <p:nvPr/>
        </p:nvSpPr>
        <p:spPr>
          <a:xfrm>
            <a:off x="4526280" y="4739640"/>
            <a:ext cx="7665720" cy="211836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2" name="Shape 10"/>
          <p:cNvSpPr/>
          <p:nvPr/>
        </p:nvSpPr>
        <p:spPr>
          <a:xfrm>
            <a:off x="632460" y="1320165"/>
            <a:ext cx="138274" cy="997585"/>
          </a:xfrm>
          <a:prstGeom prst="roundRect">
            <a:avLst>
              <a:gd name="adj" fmla="val 34788"/>
            </a:avLst>
          </a:prstGeom>
          <a:solidFill>
            <a:srgbClr val="402E7F"/>
          </a:solidFill>
          <a:ln/>
        </p:spPr>
      </p:sp>
      <p:sp>
        <p:nvSpPr>
          <p:cNvPr id="13" name="Text 11"/>
          <p:cNvSpPr/>
          <p:nvPr/>
        </p:nvSpPr>
        <p:spPr>
          <a:xfrm>
            <a:off x="632460" y="1320165"/>
            <a:ext cx="138274" cy="99758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4" name="Shape 12"/>
          <p:cNvSpPr/>
          <p:nvPr/>
        </p:nvSpPr>
        <p:spPr>
          <a:xfrm>
            <a:off x="814300" y="1320165"/>
            <a:ext cx="10585220" cy="997585"/>
          </a:xfrm>
          <a:prstGeom prst="roundRect">
            <a:avLst>
              <a:gd name="adj" fmla="val 3843"/>
            </a:avLst>
          </a:prstGeom>
          <a:solidFill>
            <a:srgbClr val="FFFFFF"/>
          </a:solidFill>
          <a:ln w="19050">
            <a:solidFill>
              <a:srgbClr val="402E7F"/>
            </a:solidFill>
            <a:prstDash val="solid"/>
          </a:ln>
        </p:spPr>
      </p:sp>
      <p:sp>
        <p:nvSpPr>
          <p:cNvPr id="15" name="Text 13"/>
          <p:cNvSpPr/>
          <p:nvPr/>
        </p:nvSpPr>
        <p:spPr>
          <a:xfrm>
            <a:off x="814300" y="1320165"/>
            <a:ext cx="10585220" cy="99758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6" name="Shape 14"/>
          <p:cNvSpPr/>
          <p:nvPr/>
        </p:nvSpPr>
        <p:spPr>
          <a:xfrm>
            <a:off x="632460" y="2497455"/>
            <a:ext cx="138274" cy="997585"/>
          </a:xfrm>
          <a:prstGeom prst="roundRect">
            <a:avLst>
              <a:gd name="adj" fmla="val 34788"/>
            </a:avLst>
          </a:prstGeom>
          <a:solidFill>
            <a:srgbClr val="402E7F"/>
          </a:solidFill>
          <a:ln/>
        </p:spPr>
      </p:sp>
      <p:sp>
        <p:nvSpPr>
          <p:cNvPr id="17" name="Text 15"/>
          <p:cNvSpPr/>
          <p:nvPr/>
        </p:nvSpPr>
        <p:spPr>
          <a:xfrm>
            <a:off x="632460" y="2497455"/>
            <a:ext cx="138274" cy="99758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8" name="Shape 16"/>
          <p:cNvSpPr/>
          <p:nvPr/>
        </p:nvSpPr>
        <p:spPr>
          <a:xfrm>
            <a:off x="814300" y="2497455"/>
            <a:ext cx="10585220" cy="997585"/>
          </a:xfrm>
          <a:prstGeom prst="roundRect">
            <a:avLst>
              <a:gd name="adj" fmla="val 3843"/>
            </a:avLst>
          </a:prstGeom>
          <a:solidFill>
            <a:srgbClr val="FFFFFF"/>
          </a:solidFill>
          <a:ln w="19050">
            <a:solidFill>
              <a:srgbClr val="402E7F"/>
            </a:solidFill>
            <a:prstDash val="solid"/>
          </a:ln>
        </p:spPr>
      </p:sp>
      <p:sp>
        <p:nvSpPr>
          <p:cNvPr id="19" name="Text 17"/>
          <p:cNvSpPr/>
          <p:nvPr/>
        </p:nvSpPr>
        <p:spPr>
          <a:xfrm>
            <a:off x="814300" y="2497455"/>
            <a:ext cx="10585220" cy="99758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0" name="Shape 18"/>
          <p:cNvSpPr/>
          <p:nvPr/>
        </p:nvSpPr>
        <p:spPr>
          <a:xfrm>
            <a:off x="632460" y="3674745"/>
            <a:ext cx="138274" cy="997585"/>
          </a:xfrm>
          <a:prstGeom prst="roundRect">
            <a:avLst>
              <a:gd name="adj" fmla="val 34788"/>
            </a:avLst>
          </a:prstGeom>
          <a:solidFill>
            <a:srgbClr val="402E7F"/>
          </a:solidFill>
          <a:ln/>
        </p:spPr>
      </p:sp>
      <p:sp>
        <p:nvSpPr>
          <p:cNvPr id="21" name="Text 19"/>
          <p:cNvSpPr/>
          <p:nvPr/>
        </p:nvSpPr>
        <p:spPr>
          <a:xfrm>
            <a:off x="632460" y="3674745"/>
            <a:ext cx="138274" cy="99758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2" name="Shape 20"/>
          <p:cNvSpPr/>
          <p:nvPr/>
        </p:nvSpPr>
        <p:spPr>
          <a:xfrm>
            <a:off x="814300" y="3674745"/>
            <a:ext cx="10585220" cy="997585"/>
          </a:xfrm>
          <a:prstGeom prst="roundRect">
            <a:avLst>
              <a:gd name="adj" fmla="val 3843"/>
            </a:avLst>
          </a:prstGeom>
          <a:solidFill>
            <a:srgbClr val="FFFFFF"/>
          </a:solidFill>
          <a:ln w="19050">
            <a:solidFill>
              <a:srgbClr val="402E7F"/>
            </a:solidFill>
            <a:prstDash val="solid"/>
          </a:ln>
        </p:spPr>
      </p:sp>
      <p:sp>
        <p:nvSpPr>
          <p:cNvPr id="23" name="Text 21"/>
          <p:cNvSpPr/>
          <p:nvPr/>
        </p:nvSpPr>
        <p:spPr>
          <a:xfrm>
            <a:off x="814300" y="3674745"/>
            <a:ext cx="10585220" cy="99758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4" name="Shape 22"/>
          <p:cNvSpPr/>
          <p:nvPr/>
        </p:nvSpPr>
        <p:spPr>
          <a:xfrm>
            <a:off x="632460" y="4852035"/>
            <a:ext cx="138274" cy="997585"/>
          </a:xfrm>
          <a:prstGeom prst="roundRect">
            <a:avLst>
              <a:gd name="adj" fmla="val 34788"/>
            </a:avLst>
          </a:prstGeom>
          <a:solidFill>
            <a:srgbClr val="402E7F"/>
          </a:solidFill>
          <a:ln/>
        </p:spPr>
      </p:sp>
      <p:sp>
        <p:nvSpPr>
          <p:cNvPr id="25" name="Text 23"/>
          <p:cNvSpPr/>
          <p:nvPr/>
        </p:nvSpPr>
        <p:spPr>
          <a:xfrm>
            <a:off x="632460" y="4852035"/>
            <a:ext cx="138274" cy="99758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6" name="Shape 24"/>
          <p:cNvSpPr/>
          <p:nvPr/>
        </p:nvSpPr>
        <p:spPr>
          <a:xfrm>
            <a:off x="814300" y="4852035"/>
            <a:ext cx="10585220" cy="997585"/>
          </a:xfrm>
          <a:prstGeom prst="roundRect">
            <a:avLst>
              <a:gd name="adj" fmla="val 3843"/>
            </a:avLst>
          </a:prstGeom>
          <a:solidFill>
            <a:srgbClr val="FFFFFF"/>
          </a:solidFill>
          <a:ln w="19050">
            <a:solidFill>
              <a:srgbClr val="402E7F"/>
            </a:solidFill>
            <a:prstDash val="solid"/>
          </a:ln>
        </p:spPr>
      </p:sp>
      <p:sp>
        <p:nvSpPr>
          <p:cNvPr id="27" name="Text 25"/>
          <p:cNvSpPr/>
          <p:nvPr/>
        </p:nvSpPr>
        <p:spPr>
          <a:xfrm>
            <a:off x="814300" y="4852035"/>
            <a:ext cx="10585220" cy="99758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8" name="Text 26"/>
          <p:cNvSpPr/>
          <p:nvPr/>
        </p:nvSpPr>
        <p:spPr>
          <a:xfrm>
            <a:off x="582930" y="312420"/>
            <a:ext cx="8682990" cy="491728"/>
          </a:xfrm>
          <a:prstGeom prst="rect">
            <a:avLst/>
          </a:prstGeom>
          <a:noFill/>
          <a:ln/>
        </p:spPr>
        <p:txBody>
          <a:bodyPr wrap="square" lIns="91440" tIns="45720" rIns="91440" bIns="45720" rtlCol="0" anchor="t">
            <a:spAutoFit/>
          </a:bodyPr>
          <a:lstStyle/>
          <a:p>
            <a:pPr algn="l" indent="0" marL="0">
              <a:lnSpc>
                <a:spcPct val="100000"/>
              </a:lnSpc>
              <a:buNone/>
            </a:pPr>
            <a:r>
              <a:rPr lang="en-US" sz="3200" b="1" dirty="0">
                <a:solidFill>
                  <a:srgbClr val="1E1C0D"/>
                </a:solidFill>
                <a:latin typeface="MiSans" pitchFamily="34" charset="0"/>
                <a:ea typeface="MiSans" pitchFamily="34" charset="-122"/>
                <a:cs typeface="MiSans" pitchFamily="34" charset="-120"/>
              </a:rPr>
              <a:t>Funcionalidades implementadas</a:t>
            </a:r>
            <a:endParaRPr lang="en-US" sz="1600" dirty="0"/>
          </a:p>
        </p:txBody>
      </p:sp>
      <p:sp>
        <p:nvSpPr>
          <p:cNvPr id="29" name="Text 27"/>
          <p:cNvSpPr/>
          <p:nvPr/>
        </p:nvSpPr>
        <p:spPr>
          <a:xfrm>
            <a:off x="895117" y="1372250"/>
            <a:ext cx="10426110" cy="245864"/>
          </a:xfrm>
          <a:prstGeom prst="rect">
            <a:avLst/>
          </a:prstGeom>
          <a:noFill/>
          <a:ln/>
        </p:spPr>
        <p:txBody>
          <a:bodyPr wrap="square" lIns="91440" tIns="45720" rIns="91440" bIns="45720" rtlCol="0" anchor="t">
            <a:spAutoFit/>
          </a:bodyPr>
          <a:lstStyle/>
          <a:p>
            <a:pPr algn="l" indent="0" marL="0">
              <a:lnSpc>
                <a:spcPct val="100000"/>
              </a:lnSpc>
              <a:buNone/>
            </a:pPr>
            <a:r>
              <a:rPr lang="en-US" sz="1600" b="1" dirty="0">
                <a:solidFill>
                  <a:srgbClr val="402E7F"/>
                </a:solidFill>
                <a:latin typeface="MiSans" pitchFamily="34" charset="0"/>
                <a:ea typeface="MiSans" pitchFamily="34" charset="-122"/>
                <a:cs typeface="MiSans" pitchFamily="34" charset="-120"/>
              </a:rPr>
              <a:t>Autenticación y perfiles</a:t>
            </a:r>
            <a:endParaRPr lang="en-US" sz="1600" dirty="0"/>
          </a:p>
        </p:txBody>
      </p:sp>
      <p:sp>
        <p:nvSpPr>
          <p:cNvPr id="30" name="Text 28"/>
          <p:cNvSpPr/>
          <p:nvPr/>
        </p:nvSpPr>
        <p:spPr>
          <a:xfrm>
            <a:off x="895117" y="1670668"/>
            <a:ext cx="10428005" cy="561380"/>
          </a:xfrm>
          <a:prstGeom prst="rect">
            <a:avLst/>
          </a:prstGeom>
          <a:noFill/>
          <a:ln/>
        </p:spPr>
        <p:txBody>
          <a:bodyPr wrap="square" lIns="91440" tIns="45720" rIns="91440" bIns="45720" rtlCol="0" anchor="t">
            <a:spAutoFit/>
          </a:bodyPr>
          <a:lstStyle/>
          <a:p>
            <a:pPr algn="l" indent="0" marL="0">
              <a:lnSpc>
                <a:spcPct val="120000"/>
              </a:lnSpc>
              <a:buNone/>
            </a:pPr>
            <a:r>
              <a:rPr lang="en-US" sz="1400" dirty="0">
                <a:solidFill>
                  <a:srgbClr val="1E1C0D"/>
                </a:solidFill>
                <a:latin typeface="MiSans" pitchFamily="34" charset="0"/>
                <a:ea typeface="MiSans" pitchFamily="34" charset="-122"/>
                <a:cs typeface="MiSans" pitchFamily="34" charset="-120"/>
              </a:rPr>
              <a:t>Se ha implementado el sistema de registro/login con JWT, permitiendo la gestión de perfiles de usuario y la personalización de la experiencia en la plataforma.</a:t>
            </a:r>
            <a:endParaRPr lang="en-US" sz="1600" dirty="0"/>
          </a:p>
        </p:txBody>
      </p:sp>
      <p:sp>
        <p:nvSpPr>
          <p:cNvPr id="31" name="Text 29"/>
          <p:cNvSpPr/>
          <p:nvPr/>
        </p:nvSpPr>
        <p:spPr>
          <a:xfrm>
            <a:off x="895117" y="2549540"/>
            <a:ext cx="10426110" cy="245864"/>
          </a:xfrm>
          <a:prstGeom prst="rect">
            <a:avLst/>
          </a:prstGeom>
          <a:noFill/>
          <a:ln/>
        </p:spPr>
        <p:txBody>
          <a:bodyPr wrap="square" lIns="91440" tIns="45720" rIns="91440" bIns="45720" rtlCol="0" anchor="t">
            <a:spAutoFit/>
          </a:bodyPr>
          <a:lstStyle/>
          <a:p>
            <a:pPr algn="l" indent="0" marL="0">
              <a:lnSpc>
                <a:spcPct val="100000"/>
              </a:lnSpc>
              <a:buNone/>
            </a:pPr>
            <a:r>
              <a:rPr lang="en-US" sz="1600" b="1" dirty="0">
                <a:solidFill>
                  <a:srgbClr val="402E7F"/>
                </a:solidFill>
                <a:latin typeface="MiSans" pitchFamily="34" charset="0"/>
                <a:ea typeface="MiSans" pitchFamily="34" charset="-122"/>
                <a:cs typeface="MiSans" pitchFamily="34" charset="-120"/>
              </a:rPr>
              <a:t>Subida y validación de archivos</a:t>
            </a:r>
            <a:endParaRPr lang="en-US" sz="1600" dirty="0"/>
          </a:p>
        </p:txBody>
      </p:sp>
      <p:sp>
        <p:nvSpPr>
          <p:cNvPr id="32" name="Text 30"/>
          <p:cNvSpPr/>
          <p:nvPr/>
        </p:nvSpPr>
        <p:spPr>
          <a:xfrm>
            <a:off x="895117" y="2847958"/>
            <a:ext cx="10428005" cy="561380"/>
          </a:xfrm>
          <a:prstGeom prst="rect">
            <a:avLst/>
          </a:prstGeom>
          <a:noFill/>
          <a:ln/>
        </p:spPr>
        <p:txBody>
          <a:bodyPr wrap="square" lIns="91440" tIns="45720" rIns="91440" bIns="45720" rtlCol="0" anchor="t">
            <a:spAutoFit/>
          </a:bodyPr>
          <a:lstStyle/>
          <a:p>
            <a:pPr algn="l" indent="0" marL="0">
              <a:lnSpc>
                <a:spcPct val="120000"/>
              </a:lnSpc>
              <a:buNone/>
            </a:pPr>
            <a:r>
              <a:rPr lang="en-US" sz="1400" dirty="0">
                <a:solidFill>
                  <a:srgbClr val="1E1C0D"/>
                </a:solidFill>
                <a:latin typeface="MiSans" pitchFamily="34" charset="0"/>
                <a:ea typeface="MiSans" pitchFamily="34" charset="-122"/>
                <a:cs typeface="MiSans" pitchFamily="34" charset="-120"/>
              </a:rPr>
              <a:t>La plataforma permite la subida y validación de archivos 3D, asegurando que los activos cumplan con los formatos y requisitos necesarios para su visualización y posible impresión.</a:t>
            </a:r>
            <a:endParaRPr lang="en-US" sz="1600" dirty="0"/>
          </a:p>
        </p:txBody>
      </p:sp>
      <p:sp>
        <p:nvSpPr>
          <p:cNvPr id="33" name="Text 31"/>
          <p:cNvSpPr/>
          <p:nvPr/>
        </p:nvSpPr>
        <p:spPr>
          <a:xfrm>
            <a:off x="895117" y="3726830"/>
            <a:ext cx="10426110" cy="245864"/>
          </a:xfrm>
          <a:prstGeom prst="rect">
            <a:avLst/>
          </a:prstGeom>
          <a:noFill/>
          <a:ln/>
        </p:spPr>
        <p:txBody>
          <a:bodyPr wrap="square" lIns="91440" tIns="45720" rIns="91440" bIns="45720" rtlCol="0" anchor="t">
            <a:spAutoFit/>
          </a:bodyPr>
          <a:lstStyle/>
          <a:p>
            <a:pPr algn="l" indent="0" marL="0">
              <a:lnSpc>
                <a:spcPct val="100000"/>
              </a:lnSpc>
              <a:buNone/>
            </a:pPr>
            <a:r>
              <a:rPr lang="en-US" sz="1600" b="1" dirty="0">
                <a:solidFill>
                  <a:srgbClr val="402E7F"/>
                </a:solidFill>
                <a:latin typeface="MiSans" pitchFamily="34" charset="0"/>
                <a:ea typeface="MiSans" pitchFamily="34" charset="-122"/>
                <a:cs typeface="MiSans" pitchFamily="34" charset="-120"/>
              </a:rPr>
              <a:t>Catálogo y visor 3D</a:t>
            </a:r>
            <a:endParaRPr lang="en-US" sz="1600" dirty="0"/>
          </a:p>
        </p:txBody>
      </p:sp>
      <p:sp>
        <p:nvSpPr>
          <p:cNvPr id="34" name="Text 32"/>
          <p:cNvSpPr/>
          <p:nvPr/>
        </p:nvSpPr>
        <p:spPr>
          <a:xfrm>
            <a:off x="895117" y="4025248"/>
            <a:ext cx="10428005" cy="561380"/>
          </a:xfrm>
          <a:prstGeom prst="rect">
            <a:avLst/>
          </a:prstGeom>
          <a:noFill/>
          <a:ln/>
        </p:spPr>
        <p:txBody>
          <a:bodyPr wrap="square" lIns="91440" tIns="45720" rIns="91440" bIns="45720" rtlCol="0" anchor="t">
            <a:spAutoFit/>
          </a:bodyPr>
          <a:lstStyle/>
          <a:p>
            <a:pPr algn="l" indent="0" marL="0">
              <a:lnSpc>
                <a:spcPct val="120000"/>
              </a:lnSpc>
              <a:buNone/>
            </a:pPr>
            <a:r>
              <a:rPr lang="en-US" sz="1400" dirty="0">
                <a:solidFill>
                  <a:srgbClr val="1E1C0D"/>
                </a:solidFill>
                <a:latin typeface="MiSans" pitchFamily="34" charset="0"/>
                <a:ea typeface="MiSans" pitchFamily="34" charset="-122"/>
                <a:cs typeface="MiSans" pitchFamily="34" charset="-120"/>
              </a:rPr>
              <a:t>El catálogo de productos está categorizado y cuenta con un visor 3D funcional, permitiendo a los usuarios explorar y previsualizar los activos de manera interactiva.</a:t>
            </a:r>
            <a:endParaRPr lang="en-US" sz="1600" dirty="0"/>
          </a:p>
        </p:txBody>
      </p:sp>
      <p:sp>
        <p:nvSpPr>
          <p:cNvPr id="35" name="Text 33"/>
          <p:cNvSpPr/>
          <p:nvPr/>
        </p:nvSpPr>
        <p:spPr>
          <a:xfrm>
            <a:off x="895117" y="4904120"/>
            <a:ext cx="10426110" cy="245864"/>
          </a:xfrm>
          <a:prstGeom prst="rect">
            <a:avLst/>
          </a:prstGeom>
          <a:noFill/>
          <a:ln/>
        </p:spPr>
        <p:txBody>
          <a:bodyPr wrap="square" lIns="91440" tIns="45720" rIns="91440" bIns="45720" rtlCol="0" anchor="t">
            <a:spAutoFit/>
          </a:bodyPr>
          <a:lstStyle/>
          <a:p>
            <a:pPr algn="l" indent="0" marL="0">
              <a:lnSpc>
                <a:spcPct val="100000"/>
              </a:lnSpc>
              <a:buNone/>
            </a:pPr>
            <a:r>
              <a:rPr lang="en-US" sz="1600" b="1" dirty="0">
                <a:solidFill>
                  <a:srgbClr val="402E7F"/>
                </a:solidFill>
                <a:latin typeface="MiSans" pitchFamily="34" charset="0"/>
                <a:ea typeface="MiSans" pitchFamily="34" charset="-122"/>
                <a:cs typeface="MiSans" pitchFamily="34" charset="-120"/>
              </a:rPr>
              <a:t>Interacción social</a:t>
            </a:r>
            <a:endParaRPr lang="en-US" sz="1600" dirty="0"/>
          </a:p>
        </p:txBody>
      </p:sp>
      <p:sp>
        <p:nvSpPr>
          <p:cNvPr id="36" name="Text 34"/>
          <p:cNvSpPr/>
          <p:nvPr/>
        </p:nvSpPr>
        <p:spPr>
          <a:xfrm>
            <a:off x="895117" y="5202538"/>
            <a:ext cx="10428005" cy="561380"/>
          </a:xfrm>
          <a:prstGeom prst="rect">
            <a:avLst/>
          </a:prstGeom>
          <a:noFill/>
          <a:ln/>
        </p:spPr>
        <p:txBody>
          <a:bodyPr wrap="square" lIns="91440" tIns="45720" rIns="91440" bIns="45720" rtlCol="0" anchor="t">
            <a:spAutoFit/>
          </a:bodyPr>
          <a:lstStyle/>
          <a:p>
            <a:pPr algn="l" indent="0" marL="0">
              <a:lnSpc>
                <a:spcPct val="120000"/>
              </a:lnSpc>
              <a:buNone/>
            </a:pPr>
            <a:r>
              <a:rPr lang="en-US" sz="1400" dirty="0">
                <a:solidFill>
                  <a:srgbClr val="1E1C0D"/>
                </a:solidFill>
                <a:latin typeface="MiSans" pitchFamily="34" charset="0"/>
                <a:ea typeface="MiSans" pitchFamily="34" charset="-122"/>
                <a:cs typeface="MiSans" pitchFamily="34" charset="-120"/>
              </a:rPr>
              <a:t>Se han implementado likes y comentarios, permitiendo a los usuarios interactuar con los activos y los creadores, y fomentando una comunidad activa y colaborativa.</a:t>
            </a:r>
            <a:endParaRPr lang="en-US" sz="16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prstGeom>
          <a:gradFill rotWithShape="1" flip="none">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Text 2"/>
          <p:cNvSpPr/>
          <p:nvPr/>
        </p:nvSpPr>
        <p:spPr>
          <a:xfrm>
            <a:off x="582930" y="455295"/>
            <a:ext cx="10151745" cy="491728"/>
          </a:xfrm>
          <a:prstGeom prst="rect">
            <a:avLst/>
          </a:prstGeom>
          <a:noFill/>
          <a:ln/>
        </p:spPr>
        <p:txBody>
          <a:bodyPr wrap="square" lIns="91440" tIns="45720" rIns="91440" bIns="45720" rtlCol="0" anchor="t">
            <a:spAutoFit/>
          </a:bodyPr>
          <a:lstStyle/>
          <a:p>
            <a:pPr algn="l" indent="0" marL="0">
              <a:lnSpc>
                <a:spcPct val="100000"/>
              </a:lnSpc>
              <a:buNone/>
            </a:pPr>
            <a:r>
              <a:rPr lang="en-US" sz="3200" b="1" dirty="0">
                <a:solidFill>
                  <a:srgbClr val="1E1C0D"/>
                </a:solidFill>
                <a:latin typeface="MiSans" pitchFamily="34" charset="0"/>
                <a:ea typeface="MiSans" pitchFamily="34" charset="-122"/>
                <a:cs typeface="MiSans" pitchFamily="34" charset="-120"/>
              </a:rPr>
              <a:t>Riesgos críticos y mitigación</a:t>
            </a:r>
            <a:endParaRPr lang="en-US" sz="1600" dirty="0"/>
          </a:p>
        </p:txBody>
      </p:sp>
      <p:sp>
        <p:nvSpPr>
          <p:cNvPr id="5" name="Shape 3"/>
          <p:cNvSpPr/>
          <p:nvPr/>
        </p:nvSpPr>
        <p:spPr>
          <a:xfrm flipH="1" flipV="1" rot="16200000">
            <a:off x="702310" y="1273175"/>
            <a:ext cx="1284605" cy="1250315"/>
          </a:xfrm>
          <a:prstGeom prst="round2DiagRect">
            <a:avLst>
              <a:gd name="adj1" fmla="val 0"/>
              <a:gd name="adj2" fmla="val 0"/>
            </a:avLst>
          </a:prstGeom>
          <a:solidFill>
            <a:srgbClr val="402E7F"/>
          </a:solidFill>
          <a:ln/>
        </p:spPr>
      </p:sp>
      <p:sp>
        <p:nvSpPr>
          <p:cNvPr id="6" name="Text 4"/>
          <p:cNvSpPr/>
          <p:nvPr/>
        </p:nvSpPr>
        <p:spPr>
          <a:xfrm rot="16200000">
            <a:off x="702310" y="1273175"/>
            <a:ext cx="1284605" cy="1250315"/>
          </a:xfrm>
          <a:prstGeom prst="rect">
            <a:avLst/>
          </a:prstGeom>
          <a:noFill/>
          <a:ln/>
        </p:spPr>
        <p:txBody>
          <a:bodyPr wrap="square" lIns="45720" tIns="91440" rIns="91440" bIns="45720" rtlCol="0" anchor="ctr"/>
          <a:lstStyle/>
          <a:p>
            <a:pPr indent="0" marL="0">
              <a:lnSpc>
                <a:spcPct val="100000"/>
              </a:lnSpc>
              <a:buNone/>
            </a:pPr>
            <a:endParaRPr lang="en-US" sz="1600" dirty="0"/>
          </a:p>
        </p:txBody>
      </p:sp>
      <p:pic>
        <p:nvPicPr>
          <p:cNvPr id="7" name="Image 0" descr="https://kimi-img.moonshot.cn/pub/slides/slides_tmpl/image/25-09-08-15:08:32-d2v81s5nfo2stf9dkdeg.png">    </p:cNvPr>
          <p:cNvPicPr>
            <a:picLocks noChangeAspect="1"/>
          </p:cNvPicPr>
          <p:nvPr/>
        </p:nvPicPr>
        <p:blipFill>
          <a:blip r:embed="rId1"/>
          <a:srcRect l="16" r="16" t="0" b="0"/>
          <a:stretch/>
        </p:blipFill>
        <p:spPr>
          <a:xfrm>
            <a:off x="1115695" y="1621790"/>
            <a:ext cx="3937000" cy="4631690"/>
          </a:xfrm>
          <a:prstGeom prst="rect">
            <a:avLst/>
          </a:prstGeom>
        </p:spPr>
      </p:pic>
      <p:sp>
        <p:nvSpPr>
          <p:cNvPr id="8" name="Text 5"/>
          <p:cNvSpPr/>
          <p:nvPr/>
        </p:nvSpPr>
        <p:spPr>
          <a:xfrm>
            <a:off x="5281295" y="1621790"/>
            <a:ext cx="5909602" cy="436563"/>
          </a:xfrm>
          <a:prstGeom prst="rect">
            <a:avLst/>
          </a:prstGeom>
          <a:noFill/>
          <a:ln/>
        </p:spPr>
        <p:txBody>
          <a:bodyPr wrap="square" lIns="91440" tIns="45720" rIns="91440" bIns="45720" rtlCol="0" anchor="t">
            <a:spAutoFit/>
          </a:bodyPr>
          <a:lstStyle/>
          <a:p>
            <a:pPr algn="l" indent="0" marL="0">
              <a:lnSpc>
                <a:spcPct val="100000"/>
              </a:lnSpc>
              <a:buNone/>
            </a:pPr>
            <a:r>
              <a:rPr lang="en-US" sz="2800" b="1" dirty="0">
                <a:solidFill>
                  <a:srgbClr val="402E7F"/>
                </a:solidFill>
                <a:latin typeface="MiSans" pitchFamily="34" charset="0"/>
                <a:ea typeface="MiSans" pitchFamily="34" charset="-122"/>
                <a:cs typeface="MiSans" pitchFamily="34" charset="-120"/>
              </a:rPr>
              <a:t>Riesgos y mitigación</a:t>
            </a:r>
            <a:endParaRPr lang="en-US" sz="1600" dirty="0"/>
          </a:p>
        </p:txBody>
      </p:sp>
      <p:sp>
        <p:nvSpPr>
          <p:cNvPr id="9" name="Text 6"/>
          <p:cNvSpPr/>
          <p:nvPr/>
        </p:nvSpPr>
        <p:spPr>
          <a:xfrm>
            <a:off x="5281295" y="2298065"/>
            <a:ext cx="5923280" cy="3566517"/>
          </a:xfrm>
          <a:prstGeom prst="rect">
            <a:avLst/>
          </a:prstGeom>
          <a:noFill/>
          <a:ln/>
        </p:spPr>
        <p:txBody>
          <a:bodyPr wrap="square" lIns="91440" tIns="45720" rIns="91440" bIns="45720" rtlCol="0" anchor="t">
            <a:spAutoFit/>
          </a:bodyPr>
          <a:lstStyle/>
          <a:p>
            <a:pPr algn="l" indent="0" marL="0">
              <a:lnSpc>
                <a:spcPct val="130000"/>
              </a:lnSpc>
              <a:buNone/>
            </a:pPr>
            <a:r>
              <a:rPr lang="en-US" sz="2000" dirty="0">
                <a:solidFill>
                  <a:srgbClr val="1E1C0D"/>
                </a:solidFill>
                <a:latin typeface="MiSans" pitchFamily="34" charset="0"/>
                <a:ea typeface="MiSans" pitchFamily="34" charset="-122"/>
                <a:cs typeface="MiSans" pitchFamily="34" charset="-120"/>
              </a:rPr>
              <a:t>Los riesgos críticos incluyen la integración de pagos, la validación de archivos malformados, la calidad de la impresión 3D y la escalabilidad del sistema. Se han implementado medidas de mitigación como el uso de sandbox para pagos, validaciones MIME para uploads, revisiones piloto de impresión y una estrategia de migración progresiva a CDN para manejar el crecimiento del catálogo de activos.</a:t>
            </a:r>
            <a:endParaRPr lang="en-US" sz="16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prstGeom>
          <a:gradFill rotWithShape="1" flip="none">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a:off x="4445" y="0"/>
            <a:ext cx="12187555" cy="6875780"/>
          </a:xfrm>
          <a:prstGeom prst="rect">
            <a:avLst/>
          </a:prstGeom>
          <a:gradFill rotWithShape="1" flip="none">
            <a:gsLst>
              <a:gs pos="0">
                <a:srgbClr val="D7B1D4"/>
              </a:gs>
              <a:gs pos="34000">
                <a:srgbClr val="BC7DB7"/>
              </a:gs>
              <a:gs pos="100000">
                <a:srgbClr val="30225F"/>
              </a:gs>
            </a:gsLst>
            <a:lin ang="13500000" scaled="1"/>
          </a:gradFill>
          <a:ln/>
        </p:spPr>
      </p:sp>
      <p:sp>
        <p:nvSpPr>
          <p:cNvPr id="5" name="Text 3"/>
          <p:cNvSpPr/>
          <p:nvPr/>
        </p:nvSpPr>
        <p:spPr>
          <a:xfrm>
            <a:off x="4445" y="0"/>
            <a:ext cx="12187555" cy="68757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 name="Shape 4"/>
          <p:cNvSpPr/>
          <p:nvPr/>
        </p:nvSpPr>
        <p:spPr>
          <a:xfrm>
            <a:off x="852805" y="469900"/>
            <a:ext cx="106680" cy="106680"/>
          </a:xfrm>
          <a:prstGeom prst="ellipse">
            <a:avLst/>
          </a:prstGeom>
          <a:solidFill>
            <a:srgbClr val="FFFFFF"/>
          </a:solidFill>
          <a:ln/>
        </p:spPr>
      </p:sp>
      <p:sp>
        <p:nvSpPr>
          <p:cNvPr id="7" name="Text 5"/>
          <p:cNvSpPr/>
          <p:nvPr/>
        </p:nvSpPr>
        <p:spPr>
          <a:xfrm>
            <a:off x="85280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8" name="Shape 6"/>
          <p:cNvSpPr/>
          <p:nvPr/>
        </p:nvSpPr>
        <p:spPr>
          <a:xfrm>
            <a:off x="1136650" y="469900"/>
            <a:ext cx="106680" cy="106680"/>
          </a:xfrm>
          <a:prstGeom prst="ellipse">
            <a:avLst/>
          </a:prstGeom>
          <a:solidFill>
            <a:srgbClr val="000000">
              <a:alpha val="0"/>
            </a:srgbClr>
          </a:solidFill>
          <a:ln w="19050">
            <a:solidFill>
              <a:srgbClr val="FFFFFF"/>
            </a:solidFill>
            <a:prstDash val="solid"/>
          </a:ln>
        </p:spPr>
      </p:sp>
      <p:sp>
        <p:nvSpPr>
          <p:cNvPr id="9" name="Text 7"/>
          <p:cNvSpPr/>
          <p:nvPr/>
        </p:nvSpPr>
        <p:spPr>
          <a:xfrm>
            <a:off x="113665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0" name="Shape 8"/>
          <p:cNvSpPr/>
          <p:nvPr/>
        </p:nvSpPr>
        <p:spPr>
          <a:xfrm>
            <a:off x="1420495" y="469900"/>
            <a:ext cx="106680" cy="106680"/>
          </a:xfrm>
          <a:prstGeom prst="ellipse">
            <a:avLst/>
          </a:prstGeom>
          <a:solidFill>
            <a:srgbClr val="FFFFFF"/>
          </a:solidFill>
          <a:ln/>
        </p:spPr>
      </p:sp>
      <p:sp>
        <p:nvSpPr>
          <p:cNvPr id="11" name="Text 9"/>
          <p:cNvSpPr/>
          <p:nvPr/>
        </p:nvSpPr>
        <p:spPr>
          <a:xfrm>
            <a:off x="142049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2" name="Shape 10"/>
          <p:cNvSpPr/>
          <p:nvPr/>
        </p:nvSpPr>
        <p:spPr>
          <a:xfrm>
            <a:off x="1704340" y="469900"/>
            <a:ext cx="106680" cy="106680"/>
          </a:xfrm>
          <a:prstGeom prst="ellipse">
            <a:avLst/>
          </a:prstGeom>
          <a:solidFill>
            <a:srgbClr val="000000">
              <a:alpha val="0"/>
            </a:srgbClr>
          </a:solidFill>
          <a:ln w="19050">
            <a:solidFill>
              <a:srgbClr val="FFFFFF"/>
            </a:solidFill>
            <a:prstDash val="solid"/>
          </a:ln>
        </p:spPr>
      </p:sp>
      <p:sp>
        <p:nvSpPr>
          <p:cNvPr id="13" name="Text 11"/>
          <p:cNvSpPr/>
          <p:nvPr/>
        </p:nvSpPr>
        <p:spPr>
          <a:xfrm>
            <a:off x="170434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4" name="Shape 12"/>
          <p:cNvSpPr/>
          <p:nvPr/>
        </p:nvSpPr>
        <p:spPr>
          <a:xfrm>
            <a:off x="1988185" y="469900"/>
            <a:ext cx="106680" cy="106680"/>
          </a:xfrm>
          <a:prstGeom prst="ellipse">
            <a:avLst/>
          </a:prstGeom>
          <a:solidFill>
            <a:srgbClr val="FFFFFF"/>
          </a:solidFill>
          <a:ln/>
        </p:spPr>
      </p:sp>
      <p:sp>
        <p:nvSpPr>
          <p:cNvPr id="15" name="Text 13"/>
          <p:cNvSpPr/>
          <p:nvPr/>
        </p:nvSpPr>
        <p:spPr>
          <a:xfrm>
            <a:off x="198818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6" name="Shape 14"/>
          <p:cNvSpPr/>
          <p:nvPr/>
        </p:nvSpPr>
        <p:spPr>
          <a:xfrm>
            <a:off x="2272030" y="469900"/>
            <a:ext cx="106680" cy="106680"/>
          </a:xfrm>
          <a:prstGeom prst="ellipse">
            <a:avLst/>
          </a:prstGeom>
          <a:solidFill>
            <a:srgbClr val="000000">
              <a:alpha val="0"/>
            </a:srgbClr>
          </a:solidFill>
          <a:ln w="19050">
            <a:solidFill>
              <a:srgbClr val="FFFFFF"/>
            </a:solidFill>
            <a:prstDash val="solid"/>
          </a:ln>
        </p:spPr>
      </p:sp>
      <p:sp>
        <p:nvSpPr>
          <p:cNvPr id="17" name="Text 15"/>
          <p:cNvSpPr/>
          <p:nvPr/>
        </p:nvSpPr>
        <p:spPr>
          <a:xfrm>
            <a:off x="227203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8" name="Shape 16"/>
          <p:cNvSpPr/>
          <p:nvPr/>
        </p:nvSpPr>
        <p:spPr>
          <a:xfrm>
            <a:off x="11456035" y="381635"/>
            <a:ext cx="351155" cy="43815"/>
          </a:xfrm>
          <a:prstGeom prst="roundRect">
            <a:avLst>
              <a:gd name="adj" fmla="val 50000"/>
            </a:avLst>
          </a:prstGeom>
          <a:solidFill>
            <a:srgbClr val="FFFFFF"/>
          </a:solidFill>
          <a:ln/>
        </p:spPr>
      </p:sp>
      <p:sp>
        <p:nvSpPr>
          <p:cNvPr id="19" name="Text 17"/>
          <p:cNvSpPr/>
          <p:nvPr/>
        </p:nvSpPr>
        <p:spPr>
          <a:xfrm>
            <a:off x="11456035" y="38163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0" name="Shape 18"/>
          <p:cNvSpPr/>
          <p:nvPr/>
        </p:nvSpPr>
        <p:spPr>
          <a:xfrm>
            <a:off x="11456035" y="501650"/>
            <a:ext cx="351155" cy="43815"/>
          </a:xfrm>
          <a:prstGeom prst="roundRect">
            <a:avLst>
              <a:gd name="adj" fmla="val 50000"/>
            </a:avLst>
          </a:prstGeom>
          <a:solidFill>
            <a:srgbClr val="FFFFFF"/>
          </a:solidFill>
          <a:ln/>
        </p:spPr>
      </p:sp>
      <p:sp>
        <p:nvSpPr>
          <p:cNvPr id="21" name="Text 19"/>
          <p:cNvSpPr/>
          <p:nvPr/>
        </p:nvSpPr>
        <p:spPr>
          <a:xfrm>
            <a:off x="11456035" y="501650"/>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2" name="Shape 20"/>
          <p:cNvSpPr/>
          <p:nvPr/>
        </p:nvSpPr>
        <p:spPr>
          <a:xfrm>
            <a:off x="11456035" y="621665"/>
            <a:ext cx="351155" cy="43815"/>
          </a:xfrm>
          <a:prstGeom prst="roundRect">
            <a:avLst>
              <a:gd name="adj" fmla="val 50000"/>
            </a:avLst>
          </a:prstGeom>
          <a:solidFill>
            <a:srgbClr val="FFFFFF"/>
          </a:solidFill>
          <a:ln/>
        </p:spPr>
      </p:sp>
      <p:sp>
        <p:nvSpPr>
          <p:cNvPr id="23" name="Text 21"/>
          <p:cNvSpPr/>
          <p:nvPr/>
        </p:nvSpPr>
        <p:spPr>
          <a:xfrm>
            <a:off x="11456035" y="62166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4" name="Shape 22"/>
          <p:cNvSpPr/>
          <p:nvPr/>
        </p:nvSpPr>
        <p:spPr>
          <a:xfrm>
            <a:off x="1727190" y="6306820"/>
            <a:ext cx="10080000" cy="0"/>
          </a:xfrm>
          <a:prstGeom prst="line">
            <a:avLst/>
          </a:prstGeom>
          <a:noFill/>
          <a:ln w="19050">
            <a:solidFill>
              <a:srgbClr val="FFFFFF"/>
            </a:solidFill>
            <a:prstDash val="solid"/>
            <a:headEnd type="none"/>
            <a:tailEnd type="none"/>
          </a:ln>
        </p:spPr>
      </p:sp>
      <p:sp>
        <p:nvSpPr>
          <p:cNvPr id="25" name="Shape 23"/>
          <p:cNvSpPr/>
          <p:nvPr/>
        </p:nvSpPr>
        <p:spPr>
          <a:xfrm>
            <a:off x="852805" y="6177280"/>
            <a:ext cx="259080" cy="259080"/>
          </a:xfrm>
          <a:prstGeom prst="ellipse">
            <a:avLst/>
          </a:prstGeom>
          <a:solidFill>
            <a:srgbClr val="FFFFFF"/>
          </a:solidFill>
          <a:ln/>
        </p:spPr>
      </p:sp>
      <p:sp>
        <p:nvSpPr>
          <p:cNvPr id="26" name="Text 24"/>
          <p:cNvSpPr/>
          <p:nvPr/>
        </p:nvSpPr>
        <p:spPr>
          <a:xfrm>
            <a:off x="852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7" name="Shape 25"/>
          <p:cNvSpPr/>
          <p:nvPr/>
        </p:nvSpPr>
        <p:spPr>
          <a:xfrm>
            <a:off x="979805" y="6177280"/>
            <a:ext cx="259080" cy="259080"/>
          </a:xfrm>
          <a:prstGeom prst="ellipse">
            <a:avLst/>
          </a:prstGeom>
          <a:solidFill>
            <a:srgbClr val="000000">
              <a:alpha val="0"/>
            </a:srgbClr>
          </a:solidFill>
          <a:ln w="19050">
            <a:solidFill>
              <a:srgbClr val="FFFFFF"/>
            </a:solidFill>
            <a:prstDash val="solid"/>
          </a:ln>
        </p:spPr>
      </p:sp>
      <p:sp>
        <p:nvSpPr>
          <p:cNvPr id="28" name="Text 26"/>
          <p:cNvSpPr/>
          <p:nvPr/>
        </p:nvSpPr>
        <p:spPr>
          <a:xfrm>
            <a:off x="979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9" name="Shape 27"/>
          <p:cNvSpPr/>
          <p:nvPr/>
        </p:nvSpPr>
        <p:spPr>
          <a:xfrm>
            <a:off x="541655" y="2687320"/>
            <a:ext cx="11172825" cy="2306955"/>
          </a:xfrm>
          <a:prstGeom prst="rect">
            <a:avLst/>
          </a:prstGeom>
          <a:solidFill>
            <a:srgbClr val="000000">
              <a:alpha val="0"/>
            </a:srgbClr>
          </a:solidFill>
          <a:ln/>
        </p:spPr>
      </p:sp>
      <p:sp>
        <p:nvSpPr>
          <p:cNvPr id="30" name="Text 28"/>
          <p:cNvSpPr/>
          <p:nvPr/>
        </p:nvSpPr>
        <p:spPr>
          <a:xfrm>
            <a:off x="541655" y="2687320"/>
            <a:ext cx="11172825" cy="2306955"/>
          </a:xfrm>
          <a:prstGeom prst="rect">
            <a:avLst/>
          </a:prstGeom>
          <a:noFill/>
          <a:ln/>
        </p:spPr>
        <p:txBody>
          <a:bodyPr wrap="square" lIns="45720" tIns="91440" rIns="91440" bIns="45720" rtlCol="0" anchor="t"/>
          <a:lstStyle/>
          <a:p>
            <a:pPr algn="ctr" indent="0" marL="0">
              <a:lnSpc>
                <a:spcPct val="100000"/>
              </a:lnSpc>
              <a:buNone/>
            </a:pPr>
            <a:r>
              <a:rPr lang="en-US" sz="7200" b="1" dirty="0">
                <a:solidFill>
                  <a:srgbClr val="FFFFFF"/>
                </a:solidFill>
                <a:latin typeface="MiSans" pitchFamily="34" charset="0"/>
                <a:ea typeface="MiSans" pitchFamily="34" charset="-122"/>
                <a:cs typeface="MiSans" pitchFamily="34" charset="-120"/>
              </a:rPr>
              <a:t>Plan y Competencias</a:t>
            </a:r>
            <a:endParaRPr lang="en-US" sz="1600" dirty="0"/>
          </a:p>
        </p:txBody>
      </p:sp>
      <p:sp>
        <p:nvSpPr>
          <p:cNvPr id="31" name="Text 29"/>
          <p:cNvSpPr/>
          <p:nvPr/>
        </p:nvSpPr>
        <p:spPr>
          <a:xfrm>
            <a:off x="2515235" y="1350010"/>
            <a:ext cx="7161530" cy="1106289"/>
          </a:xfrm>
          <a:prstGeom prst="rect">
            <a:avLst/>
          </a:prstGeom>
          <a:noFill/>
          <a:ln/>
        </p:spPr>
        <p:txBody>
          <a:bodyPr wrap="square" lIns="91440" tIns="45720" rIns="91440" bIns="45720" rtlCol="0" anchor="t">
            <a:spAutoFit/>
          </a:bodyPr>
          <a:lstStyle/>
          <a:p>
            <a:pPr algn="ctr" indent="0" marL="0">
              <a:lnSpc>
                <a:spcPct val="100000"/>
              </a:lnSpc>
              <a:buNone/>
            </a:pPr>
            <a:r>
              <a:rPr lang="en-US" sz="7200" dirty="0">
                <a:solidFill>
                  <a:srgbClr val="FFFFFF"/>
                </a:solidFill>
                <a:latin typeface="MiSans" pitchFamily="34" charset="0"/>
                <a:ea typeface="MiSans" pitchFamily="34" charset="-122"/>
                <a:cs typeface="MiSans" pitchFamily="34" charset="-120"/>
              </a:rPr>
              <a:t>05</a:t>
            </a:r>
            <a:endParaRPr lang="en-US" sz="16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prstGeom>
          <a:gradFill rotWithShape="1" flip="none">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flipH="1" flipV="1" rot="16200000">
            <a:off x="4631055" y="-4632960"/>
            <a:ext cx="2919095" cy="12209145"/>
          </a:xfrm>
          <a:prstGeom prst="round2DiagRect">
            <a:avLst>
              <a:gd name="adj1" fmla="val 0"/>
              <a:gd name="adj2" fmla="val 0"/>
            </a:avLst>
          </a:prstGeom>
          <a:solidFill>
            <a:srgbClr val="402E7F"/>
          </a:solidFill>
          <a:ln/>
        </p:spPr>
      </p:sp>
      <p:sp>
        <p:nvSpPr>
          <p:cNvPr id="5" name="Text 3"/>
          <p:cNvSpPr/>
          <p:nvPr/>
        </p:nvSpPr>
        <p:spPr>
          <a:xfrm rot="16200000">
            <a:off x="4631055" y="-4632960"/>
            <a:ext cx="2919095" cy="1220914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 name="Text 4"/>
          <p:cNvSpPr/>
          <p:nvPr/>
        </p:nvSpPr>
        <p:spPr>
          <a:xfrm>
            <a:off x="582930" y="455295"/>
            <a:ext cx="10151745" cy="491728"/>
          </a:xfrm>
          <a:prstGeom prst="rect">
            <a:avLst/>
          </a:prstGeom>
          <a:noFill/>
          <a:ln/>
        </p:spPr>
        <p:txBody>
          <a:bodyPr wrap="square" lIns="91440" tIns="45720" rIns="91440" bIns="45720" rtlCol="0" anchor="t">
            <a:spAutoFit/>
          </a:bodyPr>
          <a:lstStyle/>
          <a:p>
            <a:pPr algn="l" indent="0" marL="0">
              <a:lnSpc>
                <a:spcPct val="100000"/>
              </a:lnSpc>
              <a:buNone/>
            </a:pPr>
            <a:r>
              <a:rPr lang="en-US" sz="3200" b="1" dirty="0">
                <a:solidFill>
                  <a:srgbClr val="FFFFFF"/>
                </a:solidFill>
                <a:latin typeface="MiSans" pitchFamily="34" charset="0"/>
                <a:ea typeface="MiSans" pitchFamily="34" charset="-122"/>
                <a:cs typeface="MiSans" pitchFamily="34" charset="-120"/>
              </a:rPr>
              <a:t>Cronograma por fases hasta entrega</a:t>
            </a:r>
            <a:endParaRPr lang="en-US" sz="1600" dirty="0"/>
          </a:p>
        </p:txBody>
      </p:sp>
      <p:sp>
        <p:nvSpPr>
          <p:cNvPr id="7" name="Shape 5"/>
          <p:cNvSpPr/>
          <p:nvPr/>
        </p:nvSpPr>
        <p:spPr>
          <a:xfrm rot="5940000">
            <a:off x="292735" y="295275"/>
            <a:ext cx="558800" cy="558800"/>
          </a:xfrm>
          <a:prstGeom prst="donut">
            <a:avLst/>
          </a:prstGeom>
          <a:gradFill rotWithShape="1" flip="none">
            <a:gsLst>
              <a:gs pos="0">
                <a:srgbClr val="FFFFFF"/>
              </a:gs>
              <a:gs pos="54000">
                <a:srgbClr val="FFFFFF">
                  <a:alpha val="0"/>
                </a:srgbClr>
              </a:gs>
              <a:gs pos="100000">
                <a:srgbClr val="FFFFFF">
                  <a:alpha val="0"/>
                </a:srgbClr>
              </a:gs>
            </a:gsLst>
            <a:lin ang="18900000" scaled="1"/>
          </a:gradFill>
          <a:ln/>
        </p:spPr>
      </p:sp>
      <p:sp>
        <p:nvSpPr>
          <p:cNvPr id="8" name="Text 6"/>
          <p:cNvSpPr/>
          <p:nvPr/>
        </p:nvSpPr>
        <p:spPr>
          <a:xfrm rot="5940000">
            <a:off x="292735" y="295275"/>
            <a:ext cx="558800" cy="558800"/>
          </a:xfrm>
          <a:prstGeom prst="rect">
            <a:avLst/>
          </a:prstGeom>
          <a:noFill/>
          <a:ln/>
        </p:spPr>
        <p:txBody>
          <a:bodyPr wrap="square" lIns="45720" tIns="91440" rIns="91440" bIns="45720" rtlCol="0" anchor="t"/>
          <a:lstStyle/>
          <a:p>
            <a:pPr indent="0" marL="0">
              <a:lnSpc>
                <a:spcPct val="100000"/>
              </a:lnSpc>
              <a:buNone/>
            </a:pPr>
            <a:endParaRPr lang="en-US" sz="1600" dirty="0"/>
          </a:p>
        </p:txBody>
      </p:sp>
      <p:pic>
        <p:nvPicPr>
          <p:cNvPr id="9" name="Image 0" descr="https://kimi-img.moonshot.cn/pub/slides/slides_tmpl/image/25-09-08-15:08:36-d2v81t5nfo2stf9dkdk0.jpg">    </p:cNvPr>
          <p:cNvPicPr>
            <a:picLocks noChangeAspect="1"/>
          </p:cNvPicPr>
          <p:nvPr/>
        </p:nvPicPr>
        <p:blipFill>
          <a:blip r:embed="rId1"/>
          <a:srcRect l="48" r="48" t="0" b="0"/>
          <a:stretch/>
        </p:blipFill>
        <p:spPr>
          <a:xfrm>
            <a:off x="8419465" y="1526540"/>
            <a:ext cx="3337560" cy="4813300"/>
          </a:xfrm>
          <a:prstGeom prst="rect">
            <a:avLst/>
          </a:prstGeom>
        </p:spPr>
      </p:pic>
      <p:sp>
        <p:nvSpPr>
          <p:cNvPr id="10" name="Text 7"/>
          <p:cNvSpPr/>
          <p:nvPr/>
        </p:nvSpPr>
        <p:spPr>
          <a:xfrm>
            <a:off x="648970" y="1334135"/>
            <a:ext cx="7634715" cy="313531"/>
          </a:xfrm>
          <a:prstGeom prst="rect">
            <a:avLst/>
          </a:prstGeom>
          <a:noFill/>
          <a:ln/>
        </p:spPr>
        <p:txBody>
          <a:bodyPr wrap="square" lIns="91440" tIns="45720" rIns="91440" bIns="45720" rtlCol="0" anchor="t">
            <a:spAutoFit/>
          </a:bodyPr>
          <a:lstStyle/>
          <a:p>
            <a:pPr algn="l" indent="0" marL="0">
              <a:lnSpc>
                <a:spcPct val="100000"/>
              </a:lnSpc>
              <a:buNone/>
            </a:pPr>
            <a:r>
              <a:rPr lang="en-US" sz="2000" b="1" dirty="0">
                <a:solidFill>
                  <a:srgbClr val="FFFFFF"/>
                </a:solidFill>
                <a:latin typeface="MiSans" pitchFamily="34" charset="0"/>
                <a:ea typeface="MiSans" pitchFamily="34" charset="-122"/>
                <a:cs typeface="MiSans" pitchFamily="34" charset="-120"/>
              </a:rPr>
              <a:t>Fase 1: Definición</a:t>
            </a:r>
            <a:endParaRPr lang="en-US" sz="1600" dirty="0"/>
          </a:p>
        </p:txBody>
      </p:sp>
      <p:sp>
        <p:nvSpPr>
          <p:cNvPr id="11" name="Text 8"/>
          <p:cNvSpPr/>
          <p:nvPr/>
        </p:nvSpPr>
        <p:spPr>
          <a:xfrm>
            <a:off x="648970" y="1733550"/>
            <a:ext cx="7652385" cy="950714"/>
          </a:xfrm>
          <a:prstGeom prst="rect">
            <a:avLst/>
          </a:prstGeom>
          <a:noFill/>
          <a:ln/>
        </p:spPr>
        <p:txBody>
          <a:bodyPr wrap="square" lIns="91440" tIns="45720" rIns="91440" bIns="45720" rtlCol="0" anchor="t">
            <a:spAutoFit/>
          </a:bodyPr>
          <a:lstStyle/>
          <a:p>
            <a:pPr algn="l" indent="0" marL="0">
              <a:lnSpc>
                <a:spcPct val="130000"/>
              </a:lnSpc>
              <a:buNone/>
            </a:pPr>
            <a:r>
              <a:rPr lang="en-US" sz="1600" dirty="0">
                <a:solidFill>
                  <a:srgbClr val="FFFFFF"/>
                </a:solidFill>
                <a:latin typeface="MiSans" pitchFamily="34" charset="0"/>
                <a:ea typeface="MiSans" pitchFamily="34" charset="-122"/>
                <a:cs typeface="MiSans" pitchFamily="34" charset="-120"/>
              </a:rPr>
              <a:t>La Fase 1, centrada en la definición del proyecto, ha sido completada con éxito. Se han establecido los cimientos técnicos y la arquitectura inicial de la plataforma.</a:t>
            </a:r>
            <a:endParaRPr lang="en-US" sz="1600" dirty="0"/>
          </a:p>
        </p:txBody>
      </p:sp>
      <p:sp>
        <p:nvSpPr>
          <p:cNvPr id="12" name="Text 9"/>
          <p:cNvSpPr/>
          <p:nvPr/>
        </p:nvSpPr>
        <p:spPr>
          <a:xfrm>
            <a:off x="740410" y="3091815"/>
            <a:ext cx="3333654" cy="313531"/>
          </a:xfrm>
          <a:prstGeom prst="rect">
            <a:avLst/>
          </a:prstGeom>
          <a:noFill/>
          <a:ln/>
        </p:spPr>
        <p:txBody>
          <a:bodyPr wrap="square" lIns="91440" tIns="45720" rIns="91440" bIns="45720" rtlCol="0" anchor="t">
            <a:spAutoFit/>
          </a:bodyPr>
          <a:lstStyle/>
          <a:p>
            <a:pPr algn="l" indent="0" marL="0">
              <a:lnSpc>
                <a:spcPct val="100000"/>
              </a:lnSpc>
              <a:buNone/>
            </a:pPr>
            <a:r>
              <a:rPr lang="en-US" sz="2000" b="1" dirty="0">
                <a:solidFill>
                  <a:srgbClr val="402E7F"/>
                </a:solidFill>
                <a:latin typeface="MiSans" pitchFamily="34" charset="0"/>
                <a:ea typeface="MiSans" pitchFamily="34" charset="-122"/>
                <a:cs typeface="MiSans" pitchFamily="34" charset="-120"/>
              </a:rPr>
              <a:t>Fase 2: Desarrollo</a:t>
            </a:r>
            <a:endParaRPr lang="en-US" sz="1600" dirty="0"/>
          </a:p>
        </p:txBody>
      </p:sp>
      <p:sp>
        <p:nvSpPr>
          <p:cNvPr id="13" name="Text 10"/>
          <p:cNvSpPr/>
          <p:nvPr/>
        </p:nvSpPr>
        <p:spPr>
          <a:xfrm>
            <a:off x="740410" y="3765550"/>
            <a:ext cx="3341370" cy="2494915"/>
          </a:xfrm>
          <a:prstGeom prst="rect">
            <a:avLst/>
          </a:prstGeom>
          <a:noFill/>
          <a:ln/>
        </p:spPr>
        <p:txBody>
          <a:bodyPr wrap="square" lIns="91440" tIns="45720" rIns="91440" bIns="45720" rtlCol="0" anchor="t"/>
          <a:lstStyle/>
          <a:p>
            <a:pPr algn="l" indent="0" marL="0">
              <a:lnSpc>
                <a:spcPct val="120000"/>
              </a:lnSpc>
              <a:buNone/>
            </a:pPr>
            <a:r>
              <a:rPr lang="en-US" sz="1600" dirty="0">
                <a:solidFill>
                  <a:srgbClr val="1E1C0D"/>
                </a:solidFill>
                <a:latin typeface="MiSans" pitchFamily="34" charset="0"/>
                <a:ea typeface="MiSans" pitchFamily="34" charset="-122"/>
                <a:cs typeface="MiSans" pitchFamily="34" charset="-120"/>
              </a:rPr>
              <a:t>La Fase 2 se centra en el desarrollo de funcionalidades críticas. Se priorizará la implementación del carrito de compras y la integración de la pasarela de pagos en sandbox, seguida por el desarrollo del pipeline de impresión 3D y la realización de pruebas piloto.</a:t>
            </a:r>
            <a:endParaRPr lang="en-US" sz="1600" dirty="0"/>
          </a:p>
        </p:txBody>
      </p:sp>
      <p:sp>
        <p:nvSpPr>
          <p:cNvPr id="14" name="Text 11"/>
          <p:cNvSpPr/>
          <p:nvPr/>
        </p:nvSpPr>
        <p:spPr>
          <a:xfrm>
            <a:off x="4707890" y="3091815"/>
            <a:ext cx="3333654" cy="313531"/>
          </a:xfrm>
          <a:prstGeom prst="rect">
            <a:avLst/>
          </a:prstGeom>
          <a:noFill/>
          <a:ln/>
        </p:spPr>
        <p:txBody>
          <a:bodyPr wrap="square" lIns="91440" tIns="45720" rIns="91440" bIns="45720" rtlCol="0" anchor="t">
            <a:spAutoFit/>
          </a:bodyPr>
          <a:lstStyle/>
          <a:p>
            <a:pPr algn="l" indent="0" marL="0">
              <a:lnSpc>
                <a:spcPct val="100000"/>
              </a:lnSpc>
              <a:buNone/>
            </a:pPr>
            <a:r>
              <a:rPr lang="en-US" sz="2000" b="1" dirty="0">
                <a:solidFill>
                  <a:srgbClr val="402E7F"/>
                </a:solidFill>
                <a:latin typeface="MiSans" pitchFamily="34" charset="0"/>
                <a:ea typeface="MiSans" pitchFamily="34" charset="-122"/>
                <a:cs typeface="MiSans" pitchFamily="34" charset="-120"/>
              </a:rPr>
              <a:t>Fase 3: Defensa y Cierre</a:t>
            </a:r>
            <a:endParaRPr lang="en-US" sz="1600" dirty="0"/>
          </a:p>
        </p:txBody>
      </p:sp>
      <p:sp>
        <p:nvSpPr>
          <p:cNvPr id="15" name="Text 12"/>
          <p:cNvSpPr/>
          <p:nvPr/>
        </p:nvSpPr>
        <p:spPr>
          <a:xfrm>
            <a:off x="4707890" y="3765550"/>
            <a:ext cx="3341370" cy="2494915"/>
          </a:xfrm>
          <a:prstGeom prst="rect">
            <a:avLst/>
          </a:prstGeom>
          <a:noFill/>
          <a:ln/>
        </p:spPr>
        <p:txBody>
          <a:bodyPr wrap="square" lIns="91440" tIns="45720" rIns="91440" bIns="45720" rtlCol="0" anchor="t"/>
          <a:lstStyle/>
          <a:p>
            <a:pPr algn="l" indent="0" marL="0">
              <a:lnSpc>
                <a:spcPct val="120000"/>
              </a:lnSpc>
              <a:buNone/>
            </a:pPr>
            <a:r>
              <a:rPr lang="en-US" sz="1600" dirty="0">
                <a:solidFill>
                  <a:srgbClr val="1E1C0D"/>
                </a:solidFill>
                <a:latin typeface="MiSans" pitchFamily="34" charset="0"/>
                <a:ea typeface="MiSans" pitchFamily="34" charset="-122"/>
                <a:cs typeface="MiSans" pitchFamily="34" charset="-120"/>
              </a:rPr>
              <a:t>La Fase 3 se dedicará a la integración de pruebas finales, ajustes y la preparación de la documentación final para la presentación ante la comisión evaluadora. Se asegurará que todos los componentes funcionen correctamente en un entorno de producción.</a:t>
            </a:r>
            <a:endParaRPr lang="en-US" sz="16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292735" y="295275"/>
            <a:ext cx="558800" cy="558800"/>
          </a:xfrm>
          <a:prstGeom prst="donut">
            <a:avLst/>
          </a:prstGeom>
          <a:gradFill rotWithShape="1" flip="none">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292735" y="295275"/>
            <a:ext cx="558800" cy="558800"/>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a:off x="0" y="4266565"/>
            <a:ext cx="12192000" cy="2591435"/>
          </a:xfrm>
          <a:prstGeom prst="rect">
            <a:avLst/>
          </a:prstGeom>
          <a:solidFill>
            <a:srgbClr val="402E7F"/>
          </a:solidFill>
          <a:ln/>
        </p:spPr>
      </p:sp>
      <p:sp>
        <p:nvSpPr>
          <p:cNvPr id="5" name="Text 3"/>
          <p:cNvSpPr/>
          <p:nvPr/>
        </p:nvSpPr>
        <p:spPr>
          <a:xfrm>
            <a:off x="0" y="4266565"/>
            <a:ext cx="12192000" cy="259143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 name="Text 4"/>
          <p:cNvSpPr/>
          <p:nvPr/>
        </p:nvSpPr>
        <p:spPr>
          <a:xfrm>
            <a:off x="582930" y="455295"/>
            <a:ext cx="10151745" cy="491728"/>
          </a:xfrm>
          <a:prstGeom prst="rect">
            <a:avLst/>
          </a:prstGeom>
          <a:noFill/>
          <a:ln/>
        </p:spPr>
        <p:txBody>
          <a:bodyPr wrap="square" lIns="91440" tIns="45720" rIns="91440" bIns="45720" rtlCol="0" anchor="t">
            <a:spAutoFit/>
          </a:bodyPr>
          <a:lstStyle/>
          <a:p>
            <a:pPr algn="l" indent="0" marL="0">
              <a:lnSpc>
                <a:spcPct val="100000"/>
              </a:lnSpc>
              <a:buNone/>
            </a:pPr>
            <a:r>
              <a:rPr lang="en-US" sz="3200" b="1" dirty="0">
                <a:solidFill>
                  <a:srgbClr val="1E1C0D"/>
                </a:solidFill>
                <a:latin typeface="MiSans" pitchFamily="34" charset="0"/>
                <a:ea typeface="MiSans" pitchFamily="34" charset="-122"/>
                <a:cs typeface="MiSans" pitchFamily="34" charset="-120"/>
              </a:rPr>
              <a:t>Competencias del perfil de egreso</a:t>
            </a:r>
            <a:endParaRPr lang="en-US" sz="1600" dirty="0"/>
          </a:p>
        </p:txBody>
      </p:sp>
      <p:pic>
        <p:nvPicPr>
          <p:cNvPr id="7" name="Image 0" descr="https://kimi-img.moonshot.cn/pub/slides/slides_tmpl/image/25-09-08-15:08:36-d2v81t5nfo2stf9dkdkg.png">    </p:cNvPr>
          <p:cNvPicPr>
            <a:picLocks noChangeAspect="1"/>
          </p:cNvPicPr>
          <p:nvPr/>
        </p:nvPicPr>
        <p:blipFill>
          <a:blip r:embed="rId1"/>
          <a:srcRect l="0" r="0" t="117" b="117"/>
          <a:stretch/>
        </p:blipFill>
        <p:spPr>
          <a:xfrm>
            <a:off x="847090" y="1393825"/>
            <a:ext cx="4114165" cy="2712720"/>
          </a:xfrm>
          <a:prstGeom prst="rect">
            <a:avLst/>
          </a:prstGeom>
        </p:spPr>
      </p:pic>
      <p:sp>
        <p:nvSpPr>
          <p:cNvPr id="8" name="Text 5"/>
          <p:cNvSpPr/>
          <p:nvPr/>
        </p:nvSpPr>
        <p:spPr>
          <a:xfrm>
            <a:off x="5011420" y="1511300"/>
            <a:ext cx="6310800" cy="368895"/>
          </a:xfrm>
          <a:prstGeom prst="rect">
            <a:avLst/>
          </a:prstGeom>
          <a:noFill/>
          <a:ln/>
        </p:spPr>
        <p:txBody>
          <a:bodyPr wrap="square" lIns="91440" tIns="45720" rIns="91440" bIns="45720" rtlCol="0" anchor="t">
            <a:spAutoFit/>
          </a:bodyPr>
          <a:lstStyle/>
          <a:p>
            <a:pPr algn="l" indent="0" marL="0">
              <a:lnSpc>
                <a:spcPct val="100000"/>
              </a:lnSpc>
              <a:buNone/>
            </a:pPr>
            <a:r>
              <a:rPr lang="en-US" sz="2400" b="1" dirty="0">
                <a:solidFill>
                  <a:srgbClr val="1E1C0D"/>
                </a:solidFill>
                <a:latin typeface="MiSans" pitchFamily="34" charset="0"/>
                <a:ea typeface="MiSans" pitchFamily="34" charset="-122"/>
                <a:cs typeface="MiSans" pitchFamily="34" charset="-120"/>
              </a:rPr>
              <a:t>Competencias técnicas</a:t>
            </a:r>
            <a:endParaRPr lang="en-US" sz="1600" dirty="0"/>
          </a:p>
        </p:txBody>
      </p:sp>
      <p:sp>
        <p:nvSpPr>
          <p:cNvPr id="9" name="Text 6"/>
          <p:cNvSpPr/>
          <p:nvPr/>
        </p:nvSpPr>
        <p:spPr>
          <a:xfrm>
            <a:off x="5041265" y="2008505"/>
            <a:ext cx="6309995" cy="2139553"/>
          </a:xfrm>
          <a:prstGeom prst="rect">
            <a:avLst/>
          </a:prstGeom>
          <a:noFill/>
          <a:ln/>
        </p:spPr>
        <p:txBody>
          <a:bodyPr wrap="square" lIns="91440" tIns="45720" rIns="91440" bIns="45720" rtlCol="0" anchor="t">
            <a:spAutoFit/>
          </a:bodyPr>
          <a:lstStyle/>
          <a:p>
            <a:pPr algn="l" indent="0" marL="0">
              <a:lnSpc>
                <a:spcPct val="130000"/>
              </a:lnSpc>
              <a:buNone/>
            </a:pPr>
            <a:r>
              <a:rPr lang="en-US" sz="1800" dirty="0">
                <a:solidFill>
                  <a:srgbClr val="1E1C0D"/>
                </a:solidFill>
                <a:latin typeface="MiSans" pitchFamily="34" charset="0"/>
                <a:ea typeface="MiSans" pitchFamily="34" charset="-122"/>
                <a:cs typeface="MiSans" pitchFamily="34" charset="-120"/>
              </a:rPr>
              <a:t>El proyecto Takopi evidencia competencias técnicas clave, como el desarrollo full-stack, el modelado de datos complejos, el manejo de archivos multimedia y la implementación de soluciones seguras para uploads y pagos. Estas habilidades son esenciales para un perfil de egreso en Ingeniería en Informática.</a:t>
            </a:r>
            <a:endParaRPr lang="en-US" sz="1600" dirty="0"/>
          </a:p>
        </p:txBody>
      </p:sp>
      <p:sp>
        <p:nvSpPr>
          <p:cNvPr id="10" name="Text 7"/>
          <p:cNvSpPr/>
          <p:nvPr/>
        </p:nvSpPr>
        <p:spPr>
          <a:xfrm>
            <a:off x="847090" y="4481830"/>
            <a:ext cx="10515600" cy="436563"/>
          </a:xfrm>
          <a:prstGeom prst="rect">
            <a:avLst/>
          </a:prstGeom>
          <a:noFill/>
          <a:ln/>
        </p:spPr>
        <p:txBody>
          <a:bodyPr wrap="square" lIns="91440" tIns="45720" rIns="91440" bIns="45720" rtlCol="0" anchor="t">
            <a:spAutoFit/>
          </a:bodyPr>
          <a:lstStyle/>
          <a:p>
            <a:pPr algn="l" indent="0" marL="0">
              <a:lnSpc>
                <a:spcPct val="100000"/>
              </a:lnSpc>
              <a:buNone/>
            </a:pPr>
            <a:r>
              <a:rPr lang="en-US" sz="2800" b="1" dirty="0">
                <a:solidFill>
                  <a:srgbClr val="FFFFFF"/>
                </a:solidFill>
                <a:latin typeface="MiSans" pitchFamily="34" charset="0"/>
                <a:ea typeface="MiSans" pitchFamily="34" charset="-122"/>
                <a:cs typeface="MiSans" pitchFamily="34" charset="-120"/>
              </a:rPr>
              <a:t>Competencias transversales</a:t>
            </a:r>
            <a:endParaRPr lang="en-US" sz="1600" dirty="0"/>
          </a:p>
        </p:txBody>
      </p:sp>
      <p:sp>
        <p:nvSpPr>
          <p:cNvPr id="11" name="Text 8"/>
          <p:cNvSpPr/>
          <p:nvPr/>
        </p:nvSpPr>
        <p:spPr>
          <a:xfrm>
            <a:off x="847090" y="5080000"/>
            <a:ext cx="10514330" cy="1069777"/>
          </a:xfrm>
          <a:prstGeom prst="rect">
            <a:avLst/>
          </a:prstGeom>
          <a:noFill/>
          <a:ln/>
        </p:spPr>
        <p:txBody>
          <a:bodyPr wrap="square" lIns="91440" tIns="45720" rIns="91440" bIns="45720" rtlCol="0" anchor="t">
            <a:spAutoFit/>
          </a:bodyPr>
          <a:lstStyle/>
          <a:p>
            <a:pPr algn="l" indent="0" marL="0">
              <a:lnSpc>
                <a:spcPct val="130000"/>
              </a:lnSpc>
              <a:buNone/>
            </a:pPr>
            <a:r>
              <a:rPr lang="en-US" sz="1800" dirty="0">
                <a:solidFill>
                  <a:srgbClr val="FFFFFF"/>
                </a:solidFill>
                <a:latin typeface="MiSans" pitchFamily="34" charset="0"/>
                <a:ea typeface="MiSans" pitchFamily="34" charset="-122"/>
                <a:cs typeface="MiSans" pitchFamily="34" charset="-120"/>
              </a:rPr>
              <a:t>Además de las competencias técnicas, Takopi desarrolla habilidades transversales como el diseño UX para contenidos 3D, la gestión ágil de proyectos con sprints y la documentación técnica bilingüe, lo que enriquece el perfil profesional de los involucrados.</a:t>
            </a:r>
            <a:endParaRPr lang="en-US" sz="16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prstGeom>
          <a:gradFill rotWithShape="1" flip="none">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a:off x="4445" y="0"/>
            <a:ext cx="12187555" cy="6875780"/>
          </a:xfrm>
          <a:prstGeom prst="rect">
            <a:avLst/>
          </a:prstGeom>
          <a:gradFill rotWithShape="1" flip="none">
            <a:gsLst>
              <a:gs pos="0">
                <a:srgbClr val="D7B1D4"/>
              </a:gs>
              <a:gs pos="34000">
                <a:srgbClr val="BC7DB7"/>
              </a:gs>
              <a:gs pos="100000">
                <a:srgbClr val="30225F"/>
              </a:gs>
            </a:gsLst>
            <a:lin ang="13500000" scaled="1"/>
          </a:gradFill>
          <a:ln/>
        </p:spPr>
      </p:sp>
      <p:sp>
        <p:nvSpPr>
          <p:cNvPr id="5" name="Text 3"/>
          <p:cNvSpPr/>
          <p:nvPr/>
        </p:nvSpPr>
        <p:spPr>
          <a:xfrm>
            <a:off x="4445" y="0"/>
            <a:ext cx="12187555" cy="68757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 name="Shape 4"/>
          <p:cNvSpPr/>
          <p:nvPr/>
        </p:nvSpPr>
        <p:spPr>
          <a:xfrm>
            <a:off x="852805" y="469900"/>
            <a:ext cx="106680" cy="106680"/>
          </a:xfrm>
          <a:prstGeom prst="ellipse">
            <a:avLst/>
          </a:prstGeom>
          <a:solidFill>
            <a:srgbClr val="FFFFFF"/>
          </a:solidFill>
          <a:ln/>
        </p:spPr>
      </p:sp>
      <p:sp>
        <p:nvSpPr>
          <p:cNvPr id="7" name="Text 5"/>
          <p:cNvSpPr/>
          <p:nvPr/>
        </p:nvSpPr>
        <p:spPr>
          <a:xfrm>
            <a:off x="85280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8" name="Shape 6"/>
          <p:cNvSpPr/>
          <p:nvPr/>
        </p:nvSpPr>
        <p:spPr>
          <a:xfrm>
            <a:off x="1136650" y="469900"/>
            <a:ext cx="106680" cy="106680"/>
          </a:xfrm>
          <a:prstGeom prst="ellipse">
            <a:avLst/>
          </a:prstGeom>
          <a:solidFill>
            <a:srgbClr val="000000">
              <a:alpha val="0"/>
            </a:srgbClr>
          </a:solidFill>
          <a:ln w="19050">
            <a:solidFill>
              <a:srgbClr val="FFFFFF"/>
            </a:solidFill>
            <a:prstDash val="solid"/>
          </a:ln>
        </p:spPr>
      </p:sp>
      <p:sp>
        <p:nvSpPr>
          <p:cNvPr id="9" name="Text 7"/>
          <p:cNvSpPr/>
          <p:nvPr/>
        </p:nvSpPr>
        <p:spPr>
          <a:xfrm>
            <a:off x="113665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0" name="Shape 8"/>
          <p:cNvSpPr/>
          <p:nvPr/>
        </p:nvSpPr>
        <p:spPr>
          <a:xfrm>
            <a:off x="1420495" y="469900"/>
            <a:ext cx="106680" cy="106680"/>
          </a:xfrm>
          <a:prstGeom prst="ellipse">
            <a:avLst/>
          </a:prstGeom>
          <a:solidFill>
            <a:srgbClr val="FFFFFF"/>
          </a:solidFill>
          <a:ln/>
        </p:spPr>
      </p:sp>
      <p:sp>
        <p:nvSpPr>
          <p:cNvPr id="11" name="Text 9"/>
          <p:cNvSpPr/>
          <p:nvPr/>
        </p:nvSpPr>
        <p:spPr>
          <a:xfrm>
            <a:off x="142049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2" name="Shape 10"/>
          <p:cNvSpPr/>
          <p:nvPr/>
        </p:nvSpPr>
        <p:spPr>
          <a:xfrm>
            <a:off x="1704340" y="469900"/>
            <a:ext cx="106680" cy="106680"/>
          </a:xfrm>
          <a:prstGeom prst="ellipse">
            <a:avLst/>
          </a:prstGeom>
          <a:solidFill>
            <a:srgbClr val="000000">
              <a:alpha val="0"/>
            </a:srgbClr>
          </a:solidFill>
          <a:ln w="19050">
            <a:solidFill>
              <a:srgbClr val="FFFFFF"/>
            </a:solidFill>
            <a:prstDash val="solid"/>
          </a:ln>
        </p:spPr>
      </p:sp>
      <p:sp>
        <p:nvSpPr>
          <p:cNvPr id="13" name="Text 11"/>
          <p:cNvSpPr/>
          <p:nvPr/>
        </p:nvSpPr>
        <p:spPr>
          <a:xfrm>
            <a:off x="170434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4" name="Shape 12"/>
          <p:cNvSpPr/>
          <p:nvPr/>
        </p:nvSpPr>
        <p:spPr>
          <a:xfrm>
            <a:off x="1988185" y="469900"/>
            <a:ext cx="106680" cy="106680"/>
          </a:xfrm>
          <a:prstGeom prst="ellipse">
            <a:avLst/>
          </a:prstGeom>
          <a:solidFill>
            <a:srgbClr val="FFFFFF"/>
          </a:solidFill>
          <a:ln/>
        </p:spPr>
      </p:sp>
      <p:sp>
        <p:nvSpPr>
          <p:cNvPr id="15" name="Text 13"/>
          <p:cNvSpPr/>
          <p:nvPr/>
        </p:nvSpPr>
        <p:spPr>
          <a:xfrm>
            <a:off x="198818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6" name="Shape 14"/>
          <p:cNvSpPr/>
          <p:nvPr/>
        </p:nvSpPr>
        <p:spPr>
          <a:xfrm>
            <a:off x="2272030" y="469900"/>
            <a:ext cx="106680" cy="106680"/>
          </a:xfrm>
          <a:prstGeom prst="ellipse">
            <a:avLst/>
          </a:prstGeom>
          <a:solidFill>
            <a:srgbClr val="000000">
              <a:alpha val="0"/>
            </a:srgbClr>
          </a:solidFill>
          <a:ln w="19050">
            <a:solidFill>
              <a:srgbClr val="FFFFFF"/>
            </a:solidFill>
            <a:prstDash val="solid"/>
          </a:ln>
        </p:spPr>
      </p:sp>
      <p:sp>
        <p:nvSpPr>
          <p:cNvPr id="17" name="Text 15"/>
          <p:cNvSpPr/>
          <p:nvPr/>
        </p:nvSpPr>
        <p:spPr>
          <a:xfrm>
            <a:off x="227203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8" name="Shape 16"/>
          <p:cNvSpPr/>
          <p:nvPr/>
        </p:nvSpPr>
        <p:spPr>
          <a:xfrm>
            <a:off x="11456035" y="381635"/>
            <a:ext cx="351155" cy="43815"/>
          </a:xfrm>
          <a:prstGeom prst="roundRect">
            <a:avLst>
              <a:gd name="adj" fmla="val 50000"/>
            </a:avLst>
          </a:prstGeom>
          <a:solidFill>
            <a:srgbClr val="FFFFFF"/>
          </a:solidFill>
          <a:ln/>
        </p:spPr>
      </p:sp>
      <p:sp>
        <p:nvSpPr>
          <p:cNvPr id="19" name="Text 17"/>
          <p:cNvSpPr/>
          <p:nvPr/>
        </p:nvSpPr>
        <p:spPr>
          <a:xfrm>
            <a:off x="11456035" y="38163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0" name="Shape 18"/>
          <p:cNvSpPr/>
          <p:nvPr/>
        </p:nvSpPr>
        <p:spPr>
          <a:xfrm>
            <a:off x="11456035" y="501650"/>
            <a:ext cx="351155" cy="43815"/>
          </a:xfrm>
          <a:prstGeom prst="roundRect">
            <a:avLst>
              <a:gd name="adj" fmla="val 50000"/>
            </a:avLst>
          </a:prstGeom>
          <a:solidFill>
            <a:srgbClr val="FFFFFF"/>
          </a:solidFill>
          <a:ln/>
        </p:spPr>
      </p:sp>
      <p:sp>
        <p:nvSpPr>
          <p:cNvPr id="21" name="Text 19"/>
          <p:cNvSpPr/>
          <p:nvPr/>
        </p:nvSpPr>
        <p:spPr>
          <a:xfrm>
            <a:off x="11456035" y="501650"/>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2" name="Shape 20"/>
          <p:cNvSpPr/>
          <p:nvPr/>
        </p:nvSpPr>
        <p:spPr>
          <a:xfrm>
            <a:off x="11456035" y="621665"/>
            <a:ext cx="351155" cy="43815"/>
          </a:xfrm>
          <a:prstGeom prst="roundRect">
            <a:avLst>
              <a:gd name="adj" fmla="val 50000"/>
            </a:avLst>
          </a:prstGeom>
          <a:solidFill>
            <a:srgbClr val="FFFFFF"/>
          </a:solidFill>
          <a:ln/>
        </p:spPr>
      </p:sp>
      <p:sp>
        <p:nvSpPr>
          <p:cNvPr id="23" name="Text 21"/>
          <p:cNvSpPr/>
          <p:nvPr/>
        </p:nvSpPr>
        <p:spPr>
          <a:xfrm>
            <a:off x="11456035" y="62166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4" name="Shape 22"/>
          <p:cNvSpPr/>
          <p:nvPr/>
        </p:nvSpPr>
        <p:spPr>
          <a:xfrm>
            <a:off x="1727190" y="6306820"/>
            <a:ext cx="10080000" cy="0"/>
          </a:xfrm>
          <a:prstGeom prst="line">
            <a:avLst/>
          </a:prstGeom>
          <a:noFill/>
          <a:ln w="19050">
            <a:solidFill>
              <a:srgbClr val="FFFFFF"/>
            </a:solidFill>
            <a:prstDash val="solid"/>
            <a:headEnd type="none"/>
            <a:tailEnd type="none"/>
          </a:ln>
        </p:spPr>
      </p:sp>
      <p:sp>
        <p:nvSpPr>
          <p:cNvPr id="25" name="Shape 23"/>
          <p:cNvSpPr/>
          <p:nvPr/>
        </p:nvSpPr>
        <p:spPr>
          <a:xfrm>
            <a:off x="852805" y="6177280"/>
            <a:ext cx="259080" cy="259080"/>
          </a:xfrm>
          <a:prstGeom prst="ellipse">
            <a:avLst/>
          </a:prstGeom>
          <a:solidFill>
            <a:srgbClr val="FFFFFF"/>
          </a:solidFill>
          <a:ln/>
        </p:spPr>
      </p:sp>
      <p:sp>
        <p:nvSpPr>
          <p:cNvPr id="26" name="Text 24"/>
          <p:cNvSpPr/>
          <p:nvPr/>
        </p:nvSpPr>
        <p:spPr>
          <a:xfrm>
            <a:off x="852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7" name="Shape 25"/>
          <p:cNvSpPr/>
          <p:nvPr/>
        </p:nvSpPr>
        <p:spPr>
          <a:xfrm>
            <a:off x="979805" y="6177280"/>
            <a:ext cx="259080" cy="259080"/>
          </a:xfrm>
          <a:prstGeom prst="ellipse">
            <a:avLst/>
          </a:prstGeom>
          <a:solidFill>
            <a:srgbClr val="000000">
              <a:alpha val="0"/>
            </a:srgbClr>
          </a:solidFill>
          <a:ln w="19050">
            <a:solidFill>
              <a:srgbClr val="FFFFFF"/>
            </a:solidFill>
            <a:prstDash val="solid"/>
          </a:ln>
        </p:spPr>
      </p:sp>
      <p:sp>
        <p:nvSpPr>
          <p:cNvPr id="28" name="Text 26"/>
          <p:cNvSpPr/>
          <p:nvPr/>
        </p:nvSpPr>
        <p:spPr>
          <a:xfrm>
            <a:off x="979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9" name="Shape 27"/>
          <p:cNvSpPr/>
          <p:nvPr/>
        </p:nvSpPr>
        <p:spPr>
          <a:xfrm>
            <a:off x="541655" y="2687320"/>
            <a:ext cx="11172825" cy="2306955"/>
          </a:xfrm>
          <a:prstGeom prst="rect">
            <a:avLst/>
          </a:prstGeom>
          <a:solidFill>
            <a:srgbClr val="000000">
              <a:alpha val="0"/>
            </a:srgbClr>
          </a:solidFill>
          <a:ln/>
        </p:spPr>
      </p:sp>
      <p:sp>
        <p:nvSpPr>
          <p:cNvPr id="30" name="Text 28"/>
          <p:cNvSpPr/>
          <p:nvPr/>
        </p:nvSpPr>
        <p:spPr>
          <a:xfrm>
            <a:off x="541655" y="2687320"/>
            <a:ext cx="11172825" cy="2306955"/>
          </a:xfrm>
          <a:prstGeom prst="rect">
            <a:avLst/>
          </a:prstGeom>
          <a:noFill/>
          <a:ln/>
        </p:spPr>
        <p:txBody>
          <a:bodyPr wrap="square" lIns="45720" tIns="91440" rIns="91440" bIns="45720" rtlCol="0" anchor="t"/>
          <a:lstStyle/>
          <a:p>
            <a:pPr algn="ctr" indent="0" marL="0">
              <a:lnSpc>
                <a:spcPct val="100000"/>
              </a:lnSpc>
              <a:buNone/>
            </a:pPr>
            <a:r>
              <a:rPr lang="en-US" sz="7200" b="1" dirty="0">
                <a:solidFill>
                  <a:srgbClr val="FFFFFF"/>
                </a:solidFill>
                <a:latin typeface="MiSans" pitchFamily="34" charset="0"/>
                <a:ea typeface="MiSans" pitchFamily="34" charset="-122"/>
                <a:cs typeface="MiSans" pitchFamily="34" charset="-120"/>
              </a:rPr>
              <a:t>Impacto y Próximos Pasos</a:t>
            </a:r>
            <a:endParaRPr lang="en-US" sz="1600" dirty="0"/>
          </a:p>
        </p:txBody>
      </p:sp>
      <p:sp>
        <p:nvSpPr>
          <p:cNvPr id="31" name="Text 29"/>
          <p:cNvSpPr/>
          <p:nvPr/>
        </p:nvSpPr>
        <p:spPr>
          <a:xfrm>
            <a:off x="2515235" y="1350010"/>
            <a:ext cx="7161530" cy="1106289"/>
          </a:xfrm>
          <a:prstGeom prst="rect">
            <a:avLst/>
          </a:prstGeom>
          <a:noFill/>
          <a:ln/>
        </p:spPr>
        <p:txBody>
          <a:bodyPr wrap="square" lIns="91440" tIns="45720" rIns="91440" bIns="45720" rtlCol="0" anchor="t">
            <a:spAutoFit/>
          </a:bodyPr>
          <a:lstStyle/>
          <a:p>
            <a:pPr algn="ctr" indent="0" marL="0">
              <a:lnSpc>
                <a:spcPct val="100000"/>
              </a:lnSpc>
              <a:buNone/>
            </a:pPr>
            <a:r>
              <a:rPr lang="en-US" sz="7200" dirty="0">
                <a:solidFill>
                  <a:srgbClr val="FFFFFF"/>
                </a:solidFill>
                <a:latin typeface="MiSans" pitchFamily="34" charset="0"/>
                <a:ea typeface="MiSans" pitchFamily="34" charset="-122"/>
                <a:cs typeface="MiSans" pitchFamily="34" charset="-120"/>
              </a:rPr>
              <a:t>06</a:t>
            </a:r>
            <a:endParaRPr lang="en-US" sz="16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prstGeom>
          <a:gradFill rotWithShape="1" flip="none">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indent="0" marL="0">
              <a:lnSpc>
                <a:spcPct val="100000"/>
              </a:lnSpc>
              <a:buNone/>
            </a:pPr>
            <a:endParaRPr lang="en-US" sz="1600" dirty="0"/>
          </a:p>
        </p:txBody>
      </p:sp>
      <p:pic>
        <p:nvPicPr>
          <p:cNvPr id="4" name="Image 0" descr="https://kimi-img.moonshot.cn/pub/slides/slides_tmpl/image/25-09-08-15:08:30-d2v81rlnfo2stf9dkdc0.png">    </p:cNvPr>
          <p:cNvPicPr>
            <a:picLocks noChangeAspect="1"/>
          </p:cNvPicPr>
          <p:nvPr/>
        </p:nvPicPr>
        <p:blipFill>
          <a:blip r:embed="rId1"/>
          <a:srcRect l="35" r="35" t="0" b="0"/>
          <a:stretch/>
        </p:blipFill>
        <p:spPr>
          <a:xfrm>
            <a:off x="7599045" y="-6350"/>
            <a:ext cx="4592955" cy="6882130"/>
          </a:xfrm>
          <a:prstGeom prst="rect">
            <a:avLst/>
          </a:prstGeom>
        </p:spPr>
      </p:pic>
      <p:sp>
        <p:nvSpPr>
          <p:cNvPr id="5" name="Text 2"/>
          <p:cNvSpPr/>
          <p:nvPr/>
        </p:nvSpPr>
        <p:spPr>
          <a:xfrm>
            <a:off x="582930" y="455295"/>
            <a:ext cx="10151745" cy="491728"/>
          </a:xfrm>
          <a:prstGeom prst="rect">
            <a:avLst/>
          </a:prstGeom>
          <a:noFill/>
          <a:ln/>
        </p:spPr>
        <p:txBody>
          <a:bodyPr wrap="square" lIns="91440" tIns="45720" rIns="91440" bIns="45720" rtlCol="0" anchor="t">
            <a:spAutoFit/>
          </a:bodyPr>
          <a:lstStyle/>
          <a:p>
            <a:pPr algn="l" indent="0" marL="0">
              <a:lnSpc>
                <a:spcPct val="100000"/>
              </a:lnSpc>
              <a:buNone/>
            </a:pPr>
            <a:r>
              <a:rPr lang="en-US" sz="3200" b="1" dirty="0">
                <a:solidFill>
                  <a:srgbClr val="1E1C0D"/>
                </a:solidFill>
                <a:latin typeface="MiSans" pitchFamily="34" charset="0"/>
                <a:ea typeface="MiSans" pitchFamily="34" charset="-122"/>
                <a:cs typeface="MiSans" pitchFamily="34" charset="-120"/>
              </a:rPr>
              <a:t>Beneficios para ecosistema local</a:t>
            </a:r>
            <a:endParaRPr lang="en-US" sz="1600" dirty="0"/>
          </a:p>
        </p:txBody>
      </p:sp>
      <p:sp>
        <p:nvSpPr>
          <p:cNvPr id="6" name="Shape 3"/>
          <p:cNvSpPr/>
          <p:nvPr/>
        </p:nvSpPr>
        <p:spPr>
          <a:xfrm>
            <a:off x="0" y="5407353"/>
            <a:ext cx="6492240" cy="182880"/>
          </a:xfrm>
          <a:prstGeom prst="rect">
            <a:avLst/>
          </a:prstGeom>
          <a:solidFill>
            <a:srgbClr val="402E7F"/>
          </a:solidFill>
          <a:ln/>
        </p:spPr>
      </p:sp>
      <p:sp>
        <p:nvSpPr>
          <p:cNvPr id="7" name="Text 4"/>
          <p:cNvSpPr/>
          <p:nvPr/>
        </p:nvSpPr>
        <p:spPr>
          <a:xfrm>
            <a:off x="0" y="5407353"/>
            <a:ext cx="6492240" cy="1828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8" name="Text 5"/>
          <p:cNvSpPr/>
          <p:nvPr/>
        </p:nvSpPr>
        <p:spPr>
          <a:xfrm>
            <a:off x="670560" y="1903730"/>
            <a:ext cx="6147535" cy="436563"/>
          </a:xfrm>
          <a:prstGeom prst="rect">
            <a:avLst/>
          </a:prstGeom>
          <a:noFill/>
          <a:ln/>
        </p:spPr>
        <p:txBody>
          <a:bodyPr wrap="square" lIns="91440" tIns="45720" rIns="91440" bIns="45720" rtlCol="0" anchor="t">
            <a:spAutoFit/>
          </a:bodyPr>
          <a:lstStyle/>
          <a:p>
            <a:pPr algn="l" indent="0" marL="0">
              <a:lnSpc>
                <a:spcPct val="100000"/>
              </a:lnSpc>
              <a:buNone/>
            </a:pPr>
            <a:r>
              <a:rPr lang="en-US" sz="2800" b="1" dirty="0">
                <a:solidFill>
                  <a:srgbClr val="402E7F"/>
                </a:solidFill>
                <a:latin typeface="MiSans" pitchFamily="34" charset="0"/>
                <a:ea typeface="MiSans" pitchFamily="34" charset="-122"/>
                <a:cs typeface="MiSans" pitchFamily="34" charset="-120"/>
              </a:rPr>
              <a:t>Impacto en la comunidad</a:t>
            </a:r>
            <a:endParaRPr lang="en-US" sz="1600" dirty="0"/>
          </a:p>
        </p:txBody>
      </p:sp>
      <p:sp>
        <p:nvSpPr>
          <p:cNvPr id="9" name="Text 6"/>
          <p:cNvSpPr/>
          <p:nvPr/>
        </p:nvSpPr>
        <p:spPr>
          <a:xfrm>
            <a:off x="647065" y="2375813"/>
            <a:ext cx="5720439" cy="2925167"/>
          </a:xfrm>
          <a:prstGeom prst="rect">
            <a:avLst/>
          </a:prstGeom>
          <a:noFill/>
          <a:ln/>
        </p:spPr>
        <p:txBody>
          <a:bodyPr wrap="square" lIns="91440" tIns="45720" rIns="91440" bIns="45720" rtlCol="0" anchor="t">
            <a:spAutoFit/>
          </a:bodyPr>
          <a:lstStyle/>
          <a:p>
            <a:pPr algn="l" indent="0" marL="0">
              <a:lnSpc>
                <a:spcPct val="120000"/>
              </a:lnSpc>
              <a:buNone/>
            </a:pPr>
            <a:r>
              <a:rPr lang="en-US" sz="2000" dirty="0">
                <a:solidFill>
                  <a:srgbClr val="1E1C0D"/>
                </a:solidFill>
                <a:latin typeface="MiSans" pitchFamily="34" charset="0"/>
                <a:ea typeface="MiSans" pitchFamily="34" charset="-122"/>
                <a:cs typeface="MiSans" pitchFamily="34" charset="-120"/>
              </a:rPr>
              <a:t>Takopi ofrece múltiples beneficios para el ecosistema local. Los creadores pueden monetizar sus activos sin intermediarios internacionales, los consumidores acceden a previews inmersivos y piezas físicas sin comprar impresoras, y los talleres locales obtienen un flujo constante de trabajo, reduciendo tiempos y costos de importación.</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prstGeom>
          <a:gradFill rotWithShape="1" flip="none">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a:off x="1727190" y="6306820"/>
            <a:ext cx="10080000" cy="0"/>
          </a:xfrm>
          <a:prstGeom prst="line">
            <a:avLst/>
          </a:prstGeom>
          <a:noFill/>
          <a:ln w="19050">
            <a:solidFill>
              <a:srgbClr val="402E7F"/>
            </a:solidFill>
            <a:prstDash val="solid"/>
            <a:headEnd type="none"/>
            <a:tailEnd type="none"/>
          </a:ln>
        </p:spPr>
      </p:sp>
      <p:sp>
        <p:nvSpPr>
          <p:cNvPr id="5" name="Shape 3"/>
          <p:cNvSpPr/>
          <p:nvPr/>
        </p:nvSpPr>
        <p:spPr>
          <a:xfrm>
            <a:off x="852805" y="6177280"/>
            <a:ext cx="259080" cy="259080"/>
          </a:xfrm>
          <a:prstGeom prst="ellipse">
            <a:avLst/>
          </a:prstGeom>
          <a:solidFill>
            <a:srgbClr val="402E7F"/>
          </a:solidFill>
          <a:ln/>
        </p:spPr>
      </p:sp>
      <p:sp>
        <p:nvSpPr>
          <p:cNvPr id="6" name="Text 4"/>
          <p:cNvSpPr/>
          <p:nvPr/>
        </p:nvSpPr>
        <p:spPr>
          <a:xfrm>
            <a:off x="852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7" name="Shape 5"/>
          <p:cNvSpPr/>
          <p:nvPr/>
        </p:nvSpPr>
        <p:spPr>
          <a:xfrm>
            <a:off x="979805" y="6177280"/>
            <a:ext cx="259080" cy="259080"/>
          </a:xfrm>
          <a:prstGeom prst="ellipse">
            <a:avLst/>
          </a:prstGeom>
          <a:solidFill>
            <a:srgbClr val="000000">
              <a:alpha val="0"/>
            </a:srgbClr>
          </a:solidFill>
          <a:ln w="19050">
            <a:solidFill>
              <a:srgbClr val="402E7F"/>
            </a:solidFill>
            <a:prstDash val="solid"/>
          </a:ln>
        </p:spPr>
      </p:sp>
      <p:sp>
        <p:nvSpPr>
          <p:cNvPr id="8" name="Text 6"/>
          <p:cNvSpPr/>
          <p:nvPr/>
        </p:nvSpPr>
        <p:spPr>
          <a:xfrm>
            <a:off x="979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9" name="Shape 7"/>
          <p:cNvSpPr/>
          <p:nvPr/>
        </p:nvSpPr>
        <p:spPr>
          <a:xfrm>
            <a:off x="4445" y="0"/>
            <a:ext cx="4918075" cy="6859905"/>
          </a:xfrm>
          <a:prstGeom prst="rect">
            <a:avLst/>
          </a:prstGeom>
          <a:gradFill rotWithShape="1" flip="none">
            <a:gsLst>
              <a:gs pos="0">
                <a:srgbClr val="D7B1D4"/>
              </a:gs>
              <a:gs pos="34000">
                <a:srgbClr val="BC7DB7"/>
              </a:gs>
              <a:gs pos="100000">
                <a:srgbClr val="30225F"/>
              </a:gs>
            </a:gsLst>
            <a:lin ang="13500000" scaled="1"/>
          </a:gradFill>
          <a:ln/>
        </p:spPr>
      </p:sp>
      <p:sp>
        <p:nvSpPr>
          <p:cNvPr id="10" name="Text 8"/>
          <p:cNvSpPr/>
          <p:nvPr/>
        </p:nvSpPr>
        <p:spPr>
          <a:xfrm>
            <a:off x="4445" y="0"/>
            <a:ext cx="4918075" cy="685990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1" name="Shape 9"/>
          <p:cNvSpPr/>
          <p:nvPr/>
        </p:nvSpPr>
        <p:spPr>
          <a:xfrm>
            <a:off x="697230" y="469900"/>
            <a:ext cx="106680" cy="106680"/>
          </a:xfrm>
          <a:prstGeom prst="ellipse">
            <a:avLst/>
          </a:prstGeom>
          <a:solidFill>
            <a:srgbClr val="FFFFFF"/>
          </a:solidFill>
          <a:ln/>
        </p:spPr>
      </p:sp>
      <p:sp>
        <p:nvSpPr>
          <p:cNvPr id="12" name="Text 10"/>
          <p:cNvSpPr/>
          <p:nvPr/>
        </p:nvSpPr>
        <p:spPr>
          <a:xfrm>
            <a:off x="69723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3" name="Shape 11"/>
          <p:cNvSpPr/>
          <p:nvPr/>
        </p:nvSpPr>
        <p:spPr>
          <a:xfrm>
            <a:off x="981075" y="469900"/>
            <a:ext cx="106680" cy="106680"/>
          </a:xfrm>
          <a:prstGeom prst="ellipse">
            <a:avLst/>
          </a:prstGeom>
          <a:solidFill>
            <a:srgbClr val="000000">
              <a:alpha val="0"/>
            </a:srgbClr>
          </a:solidFill>
          <a:ln w="19050">
            <a:solidFill>
              <a:srgbClr val="FFFFFF"/>
            </a:solidFill>
            <a:prstDash val="solid"/>
          </a:ln>
        </p:spPr>
      </p:sp>
      <p:sp>
        <p:nvSpPr>
          <p:cNvPr id="14" name="Text 12"/>
          <p:cNvSpPr/>
          <p:nvPr/>
        </p:nvSpPr>
        <p:spPr>
          <a:xfrm>
            <a:off x="98107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5" name="Shape 13"/>
          <p:cNvSpPr/>
          <p:nvPr/>
        </p:nvSpPr>
        <p:spPr>
          <a:xfrm>
            <a:off x="1264920" y="469900"/>
            <a:ext cx="106680" cy="106680"/>
          </a:xfrm>
          <a:prstGeom prst="ellipse">
            <a:avLst/>
          </a:prstGeom>
          <a:solidFill>
            <a:srgbClr val="FFFFFF"/>
          </a:solidFill>
          <a:ln/>
        </p:spPr>
      </p:sp>
      <p:sp>
        <p:nvSpPr>
          <p:cNvPr id="16" name="Text 14"/>
          <p:cNvSpPr/>
          <p:nvPr/>
        </p:nvSpPr>
        <p:spPr>
          <a:xfrm>
            <a:off x="126492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7" name="Shape 15"/>
          <p:cNvSpPr/>
          <p:nvPr/>
        </p:nvSpPr>
        <p:spPr>
          <a:xfrm>
            <a:off x="1548765" y="469900"/>
            <a:ext cx="106680" cy="106680"/>
          </a:xfrm>
          <a:prstGeom prst="ellipse">
            <a:avLst/>
          </a:prstGeom>
          <a:solidFill>
            <a:srgbClr val="000000">
              <a:alpha val="0"/>
            </a:srgbClr>
          </a:solidFill>
          <a:ln w="19050">
            <a:solidFill>
              <a:srgbClr val="FFFFFF"/>
            </a:solidFill>
            <a:prstDash val="solid"/>
          </a:ln>
        </p:spPr>
      </p:sp>
      <p:sp>
        <p:nvSpPr>
          <p:cNvPr id="18" name="Text 16"/>
          <p:cNvSpPr/>
          <p:nvPr/>
        </p:nvSpPr>
        <p:spPr>
          <a:xfrm>
            <a:off x="154876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9" name="Shape 17"/>
          <p:cNvSpPr/>
          <p:nvPr/>
        </p:nvSpPr>
        <p:spPr>
          <a:xfrm>
            <a:off x="1832610" y="469900"/>
            <a:ext cx="106680" cy="106680"/>
          </a:xfrm>
          <a:prstGeom prst="ellipse">
            <a:avLst/>
          </a:prstGeom>
          <a:solidFill>
            <a:srgbClr val="FFFFFF"/>
          </a:solidFill>
          <a:ln/>
        </p:spPr>
      </p:sp>
      <p:sp>
        <p:nvSpPr>
          <p:cNvPr id="20" name="Text 18"/>
          <p:cNvSpPr/>
          <p:nvPr/>
        </p:nvSpPr>
        <p:spPr>
          <a:xfrm>
            <a:off x="183261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1" name="Shape 19"/>
          <p:cNvSpPr/>
          <p:nvPr/>
        </p:nvSpPr>
        <p:spPr>
          <a:xfrm>
            <a:off x="2116455" y="469900"/>
            <a:ext cx="106680" cy="106680"/>
          </a:xfrm>
          <a:prstGeom prst="ellipse">
            <a:avLst/>
          </a:prstGeom>
          <a:solidFill>
            <a:srgbClr val="000000">
              <a:alpha val="0"/>
            </a:srgbClr>
          </a:solidFill>
          <a:ln w="19050">
            <a:solidFill>
              <a:srgbClr val="FFFFFF"/>
            </a:solidFill>
            <a:prstDash val="solid"/>
          </a:ln>
        </p:spPr>
      </p:sp>
      <p:sp>
        <p:nvSpPr>
          <p:cNvPr id="22" name="Text 20"/>
          <p:cNvSpPr/>
          <p:nvPr/>
        </p:nvSpPr>
        <p:spPr>
          <a:xfrm>
            <a:off x="211645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3" name="Shape 21"/>
          <p:cNvSpPr/>
          <p:nvPr/>
        </p:nvSpPr>
        <p:spPr>
          <a:xfrm>
            <a:off x="11456035" y="381635"/>
            <a:ext cx="351155" cy="43815"/>
          </a:xfrm>
          <a:prstGeom prst="roundRect">
            <a:avLst>
              <a:gd name="adj" fmla="val 50000"/>
            </a:avLst>
          </a:prstGeom>
          <a:solidFill>
            <a:srgbClr val="402E7F"/>
          </a:solidFill>
          <a:ln/>
        </p:spPr>
      </p:sp>
      <p:sp>
        <p:nvSpPr>
          <p:cNvPr id="24" name="Text 22"/>
          <p:cNvSpPr/>
          <p:nvPr/>
        </p:nvSpPr>
        <p:spPr>
          <a:xfrm>
            <a:off x="11456035" y="38163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5" name="Shape 23"/>
          <p:cNvSpPr/>
          <p:nvPr/>
        </p:nvSpPr>
        <p:spPr>
          <a:xfrm>
            <a:off x="11456035" y="501650"/>
            <a:ext cx="351155" cy="43815"/>
          </a:xfrm>
          <a:prstGeom prst="roundRect">
            <a:avLst>
              <a:gd name="adj" fmla="val 50000"/>
            </a:avLst>
          </a:prstGeom>
          <a:solidFill>
            <a:srgbClr val="402E7F"/>
          </a:solidFill>
          <a:ln/>
        </p:spPr>
      </p:sp>
      <p:sp>
        <p:nvSpPr>
          <p:cNvPr id="26" name="Text 24"/>
          <p:cNvSpPr/>
          <p:nvPr/>
        </p:nvSpPr>
        <p:spPr>
          <a:xfrm>
            <a:off x="11456035" y="501650"/>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7" name="Shape 25"/>
          <p:cNvSpPr/>
          <p:nvPr/>
        </p:nvSpPr>
        <p:spPr>
          <a:xfrm>
            <a:off x="11456035" y="621665"/>
            <a:ext cx="351155" cy="43815"/>
          </a:xfrm>
          <a:prstGeom prst="roundRect">
            <a:avLst>
              <a:gd name="adj" fmla="val 50000"/>
            </a:avLst>
          </a:prstGeom>
          <a:solidFill>
            <a:srgbClr val="402E7F"/>
          </a:solidFill>
          <a:ln/>
        </p:spPr>
      </p:sp>
      <p:sp>
        <p:nvSpPr>
          <p:cNvPr id="28" name="Text 26"/>
          <p:cNvSpPr/>
          <p:nvPr/>
        </p:nvSpPr>
        <p:spPr>
          <a:xfrm>
            <a:off x="11456035" y="62166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9" name="Shape 27"/>
          <p:cNvSpPr/>
          <p:nvPr/>
        </p:nvSpPr>
        <p:spPr>
          <a:xfrm>
            <a:off x="5467350" y="861060"/>
            <a:ext cx="381000" cy="381000"/>
          </a:xfrm>
          <a:prstGeom prst="ellipse">
            <a:avLst/>
          </a:prstGeom>
          <a:gradFill rotWithShape="1" flip="none">
            <a:gsLst>
              <a:gs pos="0">
                <a:srgbClr val="402E7F"/>
              </a:gs>
              <a:gs pos="81000">
                <a:srgbClr val="402E7F">
                  <a:alpha val="0"/>
                </a:srgbClr>
              </a:gs>
              <a:gs pos="100000">
                <a:srgbClr val="402E7F">
                  <a:alpha val="0"/>
                </a:srgbClr>
              </a:gs>
            </a:gsLst>
            <a:lin ang="2700000" scaled="1"/>
          </a:gradFill>
          <a:ln/>
        </p:spPr>
      </p:sp>
      <p:sp>
        <p:nvSpPr>
          <p:cNvPr id="30" name="Text 28"/>
          <p:cNvSpPr/>
          <p:nvPr/>
        </p:nvSpPr>
        <p:spPr>
          <a:xfrm>
            <a:off x="5467350" y="861060"/>
            <a:ext cx="381000" cy="38100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31" name="Shape 29"/>
          <p:cNvSpPr/>
          <p:nvPr/>
        </p:nvSpPr>
        <p:spPr>
          <a:xfrm>
            <a:off x="5467350" y="1710055"/>
            <a:ext cx="381000" cy="381000"/>
          </a:xfrm>
          <a:prstGeom prst="ellipse">
            <a:avLst/>
          </a:prstGeom>
          <a:gradFill rotWithShape="1" flip="none">
            <a:gsLst>
              <a:gs pos="0">
                <a:srgbClr val="402E7F"/>
              </a:gs>
              <a:gs pos="81000">
                <a:srgbClr val="402E7F">
                  <a:alpha val="0"/>
                </a:srgbClr>
              </a:gs>
              <a:gs pos="100000">
                <a:srgbClr val="402E7F">
                  <a:alpha val="0"/>
                </a:srgbClr>
              </a:gs>
            </a:gsLst>
            <a:lin ang="2700000" scaled="1"/>
          </a:gradFill>
          <a:ln/>
        </p:spPr>
      </p:sp>
      <p:sp>
        <p:nvSpPr>
          <p:cNvPr id="32" name="Text 30"/>
          <p:cNvSpPr/>
          <p:nvPr/>
        </p:nvSpPr>
        <p:spPr>
          <a:xfrm>
            <a:off x="5467350" y="1710055"/>
            <a:ext cx="381000" cy="38100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33" name="Shape 31"/>
          <p:cNvSpPr/>
          <p:nvPr/>
        </p:nvSpPr>
        <p:spPr>
          <a:xfrm>
            <a:off x="5467350" y="2559050"/>
            <a:ext cx="381000" cy="381000"/>
          </a:xfrm>
          <a:prstGeom prst="ellipse">
            <a:avLst/>
          </a:prstGeom>
          <a:gradFill rotWithShape="1" flip="none">
            <a:gsLst>
              <a:gs pos="0">
                <a:srgbClr val="402E7F"/>
              </a:gs>
              <a:gs pos="81000">
                <a:srgbClr val="402E7F">
                  <a:alpha val="0"/>
                </a:srgbClr>
              </a:gs>
              <a:gs pos="100000">
                <a:srgbClr val="402E7F">
                  <a:alpha val="0"/>
                </a:srgbClr>
              </a:gs>
            </a:gsLst>
            <a:lin ang="2700000" scaled="1"/>
          </a:gradFill>
          <a:ln/>
        </p:spPr>
      </p:sp>
      <p:sp>
        <p:nvSpPr>
          <p:cNvPr id="34" name="Text 32"/>
          <p:cNvSpPr/>
          <p:nvPr/>
        </p:nvSpPr>
        <p:spPr>
          <a:xfrm>
            <a:off x="5467350" y="2559050"/>
            <a:ext cx="381000" cy="38100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35" name="Shape 33"/>
          <p:cNvSpPr/>
          <p:nvPr/>
        </p:nvSpPr>
        <p:spPr>
          <a:xfrm>
            <a:off x="5467350" y="3408045"/>
            <a:ext cx="381000" cy="381000"/>
          </a:xfrm>
          <a:prstGeom prst="ellipse">
            <a:avLst/>
          </a:prstGeom>
          <a:gradFill rotWithShape="1" flip="none">
            <a:gsLst>
              <a:gs pos="0">
                <a:srgbClr val="402E7F"/>
              </a:gs>
              <a:gs pos="81000">
                <a:srgbClr val="402E7F">
                  <a:alpha val="0"/>
                </a:srgbClr>
              </a:gs>
              <a:gs pos="100000">
                <a:srgbClr val="402E7F">
                  <a:alpha val="0"/>
                </a:srgbClr>
              </a:gs>
            </a:gsLst>
            <a:lin ang="2700000" scaled="1"/>
          </a:gradFill>
          <a:ln/>
        </p:spPr>
      </p:sp>
      <p:sp>
        <p:nvSpPr>
          <p:cNvPr id="36" name="Text 34"/>
          <p:cNvSpPr/>
          <p:nvPr/>
        </p:nvSpPr>
        <p:spPr>
          <a:xfrm>
            <a:off x="5467350" y="3408045"/>
            <a:ext cx="381000" cy="38100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37" name="Shape 35"/>
          <p:cNvSpPr/>
          <p:nvPr/>
        </p:nvSpPr>
        <p:spPr>
          <a:xfrm>
            <a:off x="5467350" y="4257040"/>
            <a:ext cx="381000" cy="381000"/>
          </a:xfrm>
          <a:prstGeom prst="ellipse">
            <a:avLst/>
          </a:prstGeom>
          <a:gradFill rotWithShape="1" flip="none">
            <a:gsLst>
              <a:gs pos="0">
                <a:srgbClr val="402E7F"/>
              </a:gs>
              <a:gs pos="81000">
                <a:srgbClr val="402E7F">
                  <a:alpha val="0"/>
                </a:srgbClr>
              </a:gs>
              <a:gs pos="100000">
                <a:srgbClr val="402E7F">
                  <a:alpha val="0"/>
                </a:srgbClr>
              </a:gs>
            </a:gsLst>
            <a:lin ang="2700000" scaled="1"/>
          </a:gradFill>
          <a:ln/>
        </p:spPr>
      </p:sp>
      <p:sp>
        <p:nvSpPr>
          <p:cNvPr id="38" name="Text 36"/>
          <p:cNvSpPr/>
          <p:nvPr/>
        </p:nvSpPr>
        <p:spPr>
          <a:xfrm>
            <a:off x="5467350" y="4257040"/>
            <a:ext cx="381000" cy="38100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39" name="Shape 37"/>
          <p:cNvSpPr/>
          <p:nvPr/>
        </p:nvSpPr>
        <p:spPr>
          <a:xfrm>
            <a:off x="5467350" y="5106035"/>
            <a:ext cx="381000" cy="381000"/>
          </a:xfrm>
          <a:prstGeom prst="ellipse">
            <a:avLst/>
          </a:prstGeom>
          <a:gradFill rotWithShape="1" flip="none">
            <a:gsLst>
              <a:gs pos="0">
                <a:srgbClr val="402E7F"/>
              </a:gs>
              <a:gs pos="81000">
                <a:srgbClr val="402E7F">
                  <a:alpha val="0"/>
                </a:srgbClr>
              </a:gs>
              <a:gs pos="100000">
                <a:srgbClr val="402E7F">
                  <a:alpha val="0"/>
                </a:srgbClr>
              </a:gs>
            </a:gsLst>
            <a:lin ang="2700000" scaled="1"/>
          </a:gradFill>
          <a:ln/>
        </p:spPr>
      </p:sp>
      <p:sp>
        <p:nvSpPr>
          <p:cNvPr id="40" name="Text 38"/>
          <p:cNvSpPr/>
          <p:nvPr/>
        </p:nvSpPr>
        <p:spPr>
          <a:xfrm>
            <a:off x="5467350" y="5106035"/>
            <a:ext cx="381000" cy="381000"/>
          </a:xfrm>
          <a:prstGeom prst="rect">
            <a:avLst/>
          </a:prstGeom>
          <a:noFill/>
          <a:ln/>
        </p:spPr>
        <p:txBody>
          <a:bodyPr wrap="square" lIns="45720" tIns="91440" rIns="91440" bIns="45720" rtlCol="0" anchor="ctr"/>
          <a:lstStyle/>
          <a:p>
            <a:pPr indent="0" marL="0">
              <a:lnSpc>
                <a:spcPct val="100000"/>
              </a:lnSpc>
              <a:buNone/>
            </a:pPr>
            <a:endParaRPr lang="en-US" sz="1600" dirty="0"/>
          </a:p>
        </p:txBody>
      </p:sp>
      <p:pic>
        <p:nvPicPr>
          <p:cNvPr id="41" name="Image 0" descr="https://kimi-img.moonshot.cn/pub/slides/slides_tmpl/image/25-09-08-15:08:29-d2v81rdnfo2stf9dkdag.png">    </p:cNvPr>
          <p:cNvPicPr>
            <a:picLocks noChangeAspect="1"/>
          </p:cNvPicPr>
          <p:nvPr/>
        </p:nvPicPr>
        <p:blipFill>
          <a:blip r:embed="rId1"/>
          <a:srcRect l="0" r="0" t="8" b="8"/>
          <a:stretch/>
        </p:blipFill>
        <p:spPr>
          <a:xfrm>
            <a:off x="697230" y="1141095"/>
            <a:ext cx="3901440" cy="2872105"/>
          </a:xfrm>
          <a:prstGeom prst="rect">
            <a:avLst/>
          </a:prstGeom>
        </p:spPr>
      </p:pic>
      <p:sp>
        <p:nvSpPr>
          <p:cNvPr id="42" name="Text 39"/>
          <p:cNvSpPr/>
          <p:nvPr/>
        </p:nvSpPr>
        <p:spPr>
          <a:xfrm>
            <a:off x="577215" y="4257040"/>
            <a:ext cx="4064000" cy="839192"/>
          </a:xfrm>
          <a:prstGeom prst="rect">
            <a:avLst/>
          </a:prstGeom>
          <a:noFill/>
          <a:ln/>
        </p:spPr>
        <p:txBody>
          <a:bodyPr wrap="square" lIns="91440" tIns="45720" rIns="91440" bIns="45720" rtlCol="0" anchor="t">
            <a:spAutoFit/>
          </a:bodyPr>
          <a:lstStyle/>
          <a:p>
            <a:pPr indent="0" marL="0">
              <a:lnSpc>
                <a:spcPct val="100000"/>
              </a:lnSpc>
              <a:buNone/>
            </a:pPr>
            <a:r>
              <a:rPr lang="en-US" sz="5400" dirty="0">
                <a:solidFill>
                  <a:srgbClr val="D9D9D9"/>
                </a:solidFill>
                <a:latin typeface="MiSans" pitchFamily="34" charset="0"/>
                <a:ea typeface="MiSans" pitchFamily="34" charset="-122"/>
                <a:cs typeface="MiSans" pitchFamily="34" charset="-120"/>
              </a:rPr>
              <a:t>Contenidos</a:t>
            </a:r>
            <a:endParaRPr lang="en-US" sz="1600" dirty="0"/>
          </a:p>
        </p:txBody>
      </p:sp>
      <p:sp>
        <p:nvSpPr>
          <p:cNvPr id="43" name="Text 40"/>
          <p:cNvSpPr/>
          <p:nvPr/>
        </p:nvSpPr>
        <p:spPr>
          <a:xfrm>
            <a:off x="5549900" y="949960"/>
            <a:ext cx="772795" cy="507365"/>
          </a:xfrm>
          <a:prstGeom prst="rect">
            <a:avLst/>
          </a:prstGeom>
          <a:noFill/>
          <a:ln/>
        </p:spPr>
        <p:txBody>
          <a:bodyPr wrap="square" lIns="91440" tIns="45720" rIns="91440" bIns="45720" rtlCol="0" anchor="t"/>
          <a:lstStyle/>
          <a:p>
            <a:pPr algn="ctr" indent="0" marL="0">
              <a:lnSpc>
                <a:spcPct val="100000"/>
              </a:lnSpc>
              <a:buNone/>
            </a:pPr>
            <a:r>
              <a:rPr lang="en-US" sz="3200" b="1" dirty="0">
                <a:solidFill>
                  <a:srgbClr val="1E1C0D"/>
                </a:solidFill>
                <a:latin typeface="MiSans" pitchFamily="34" charset="0"/>
                <a:ea typeface="MiSans" pitchFamily="34" charset="-122"/>
                <a:cs typeface="MiSans" pitchFamily="34" charset="-120"/>
              </a:rPr>
              <a:t>01</a:t>
            </a:r>
            <a:endParaRPr lang="en-US" sz="1600" dirty="0"/>
          </a:p>
        </p:txBody>
      </p:sp>
      <p:sp>
        <p:nvSpPr>
          <p:cNvPr id="44" name="Text 41"/>
          <p:cNvSpPr/>
          <p:nvPr/>
        </p:nvSpPr>
        <p:spPr>
          <a:xfrm>
            <a:off x="6342380" y="1005840"/>
            <a:ext cx="4887595" cy="368895"/>
          </a:xfrm>
          <a:prstGeom prst="rect">
            <a:avLst/>
          </a:prstGeom>
          <a:noFill/>
          <a:ln/>
        </p:spPr>
        <p:txBody>
          <a:bodyPr wrap="square" lIns="91440" tIns="45720" rIns="91440" bIns="45720" rtlCol="0" anchor="t">
            <a:spAutoFit/>
          </a:bodyPr>
          <a:lstStyle/>
          <a:p>
            <a:pPr algn="l" indent="0" marL="0">
              <a:lnSpc>
                <a:spcPct val="100000"/>
              </a:lnSpc>
              <a:buNone/>
            </a:pPr>
            <a:r>
              <a:rPr lang="en-US" sz="2400" b="1" dirty="0">
                <a:solidFill>
                  <a:srgbClr val="3E3A1C"/>
                </a:solidFill>
                <a:latin typeface="MiSans" pitchFamily="34" charset="0"/>
                <a:ea typeface="MiSans" pitchFamily="34" charset="-122"/>
                <a:cs typeface="MiSans" pitchFamily="34" charset="-120"/>
              </a:rPr>
              <a:t>Problema y Visión</a:t>
            </a:r>
            <a:endParaRPr lang="en-US" sz="1600" dirty="0"/>
          </a:p>
        </p:txBody>
      </p:sp>
      <p:sp>
        <p:nvSpPr>
          <p:cNvPr id="45" name="Text 42"/>
          <p:cNvSpPr/>
          <p:nvPr/>
        </p:nvSpPr>
        <p:spPr>
          <a:xfrm>
            <a:off x="5549900" y="1798955"/>
            <a:ext cx="772795" cy="507365"/>
          </a:xfrm>
          <a:prstGeom prst="rect">
            <a:avLst/>
          </a:prstGeom>
          <a:noFill/>
          <a:ln/>
        </p:spPr>
        <p:txBody>
          <a:bodyPr wrap="square" lIns="91440" tIns="45720" rIns="91440" bIns="45720" rtlCol="0" anchor="t"/>
          <a:lstStyle/>
          <a:p>
            <a:pPr algn="ctr" indent="0" marL="0">
              <a:lnSpc>
                <a:spcPct val="100000"/>
              </a:lnSpc>
              <a:buNone/>
            </a:pPr>
            <a:r>
              <a:rPr lang="en-US" sz="3200" b="1" dirty="0">
                <a:solidFill>
                  <a:srgbClr val="1E1C0D"/>
                </a:solidFill>
                <a:latin typeface="MiSans" pitchFamily="34" charset="0"/>
                <a:ea typeface="MiSans" pitchFamily="34" charset="-122"/>
                <a:cs typeface="MiSans" pitchFamily="34" charset="-120"/>
              </a:rPr>
              <a:t>02</a:t>
            </a:r>
            <a:endParaRPr lang="en-US" sz="1600" dirty="0"/>
          </a:p>
        </p:txBody>
      </p:sp>
      <p:sp>
        <p:nvSpPr>
          <p:cNvPr id="46" name="Text 43"/>
          <p:cNvSpPr/>
          <p:nvPr/>
        </p:nvSpPr>
        <p:spPr>
          <a:xfrm>
            <a:off x="6342380" y="1854835"/>
            <a:ext cx="4887595" cy="368895"/>
          </a:xfrm>
          <a:prstGeom prst="rect">
            <a:avLst/>
          </a:prstGeom>
          <a:noFill/>
          <a:ln/>
        </p:spPr>
        <p:txBody>
          <a:bodyPr wrap="square" lIns="91440" tIns="45720" rIns="91440" bIns="45720" rtlCol="0" anchor="t">
            <a:spAutoFit/>
          </a:bodyPr>
          <a:lstStyle/>
          <a:p>
            <a:pPr algn="l" indent="0" marL="0">
              <a:lnSpc>
                <a:spcPct val="100000"/>
              </a:lnSpc>
              <a:buNone/>
            </a:pPr>
            <a:r>
              <a:rPr lang="en-US" sz="2400" b="1" dirty="0">
                <a:solidFill>
                  <a:srgbClr val="3E3A1C"/>
                </a:solidFill>
                <a:latin typeface="MiSans" pitchFamily="34" charset="0"/>
                <a:ea typeface="MiSans" pitchFamily="34" charset="-122"/>
                <a:cs typeface="MiSans" pitchFamily="34" charset="-120"/>
              </a:rPr>
              <a:t>Modelo de Negocio</a:t>
            </a:r>
            <a:endParaRPr lang="en-US" sz="1600" dirty="0"/>
          </a:p>
        </p:txBody>
      </p:sp>
      <p:sp>
        <p:nvSpPr>
          <p:cNvPr id="47" name="Text 44"/>
          <p:cNvSpPr/>
          <p:nvPr/>
        </p:nvSpPr>
        <p:spPr>
          <a:xfrm>
            <a:off x="5549900" y="2647950"/>
            <a:ext cx="772795" cy="507365"/>
          </a:xfrm>
          <a:prstGeom prst="rect">
            <a:avLst/>
          </a:prstGeom>
          <a:noFill/>
          <a:ln/>
        </p:spPr>
        <p:txBody>
          <a:bodyPr wrap="square" lIns="91440" tIns="45720" rIns="91440" bIns="45720" rtlCol="0" anchor="t"/>
          <a:lstStyle/>
          <a:p>
            <a:pPr algn="ctr" indent="0" marL="0">
              <a:lnSpc>
                <a:spcPct val="100000"/>
              </a:lnSpc>
              <a:buNone/>
            </a:pPr>
            <a:r>
              <a:rPr lang="en-US" sz="3200" b="1" dirty="0">
                <a:solidFill>
                  <a:srgbClr val="1E1C0D"/>
                </a:solidFill>
                <a:latin typeface="MiSans" pitchFamily="34" charset="0"/>
                <a:ea typeface="MiSans" pitchFamily="34" charset="-122"/>
                <a:cs typeface="MiSans" pitchFamily="34" charset="-120"/>
              </a:rPr>
              <a:t>03</a:t>
            </a:r>
            <a:endParaRPr lang="en-US" sz="1600" dirty="0"/>
          </a:p>
        </p:txBody>
      </p:sp>
      <p:sp>
        <p:nvSpPr>
          <p:cNvPr id="48" name="Text 45"/>
          <p:cNvSpPr/>
          <p:nvPr/>
        </p:nvSpPr>
        <p:spPr>
          <a:xfrm>
            <a:off x="6342380" y="2703830"/>
            <a:ext cx="4887595" cy="368895"/>
          </a:xfrm>
          <a:prstGeom prst="rect">
            <a:avLst/>
          </a:prstGeom>
          <a:noFill/>
          <a:ln/>
        </p:spPr>
        <p:txBody>
          <a:bodyPr wrap="square" lIns="91440" tIns="45720" rIns="91440" bIns="45720" rtlCol="0" anchor="t">
            <a:spAutoFit/>
          </a:bodyPr>
          <a:lstStyle/>
          <a:p>
            <a:pPr algn="l" indent="0" marL="0">
              <a:lnSpc>
                <a:spcPct val="100000"/>
              </a:lnSpc>
              <a:buNone/>
            </a:pPr>
            <a:r>
              <a:rPr lang="en-US" sz="2400" b="1" dirty="0">
                <a:solidFill>
                  <a:srgbClr val="3E3A1C"/>
                </a:solidFill>
                <a:latin typeface="MiSans" pitchFamily="34" charset="0"/>
                <a:ea typeface="MiSans" pitchFamily="34" charset="-122"/>
                <a:cs typeface="MiSans" pitchFamily="34" charset="-120"/>
              </a:rPr>
              <a:t>Arquitectura Técnica</a:t>
            </a:r>
            <a:endParaRPr lang="en-US" sz="1600" dirty="0"/>
          </a:p>
        </p:txBody>
      </p:sp>
      <p:sp>
        <p:nvSpPr>
          <p:cNvPr id="49" name="Text 46"/>
          <p:cNvSpPr/>
          <p:nvPr/>
        </p:nvSpPr>
        <p:spPr>
          <a:xfrm>
            <a:off x="5549900" y="3496945"/>
            <a:ext cx="772795" cy="507365"/>
          </a:xfrm>
          <a:prstGeom prst="rect">
            <a:avLst/>
          </a:prstGeom>
          <a:noFill/>
          <a:ln/>
        </p:spPr>
        <p:txBody>
          <a:bodyPr wrap="square" lIns="91440" tIns="45720" rIns="91440" bIns="45720" rtlCol="0" anchor="t"/>
          <a:lstStyle/>
          <a:p>
            <a:pPr algn="ctr" indent="0" marL="0">
              <a:lnSpc>
                <a:spcPct val="100000"/>
              </a:lnSpc>
              <a:buNone/>
            </a:pPr>
            <a:r>
              <a:rPr lang="en-US" sz="3200" b="1" dirty="0">
                <a:solidFill>
                  <a:srgbClr val="1E1C0D"/>
                </a:solidFill>
                <a:latin typeface="MiSans" pitchFamily="34" charset="0"/>
                <a:ea typeface="MiSans" pitchFamily="34" charset="-122"/>
                <a:cs typeface="MiSans" pitchFamily="34" charset="-120"/>
              </a:rPr>
              <a:t>04</a:t>
            </a:r>
            <a:endParaRPr lang="en-US" sz="1600" dirty="0"/>
          </a:p>
        </p:txBody>
      </p:sp>
      <p:sp>
        <p:nvSpPr>
          <p:cNvPr id="50" name="Text 47"/>
          <p:cNvSpPr/>
          <p:nvPr/>
        </p:nvSpPr>
        <p:spPr>
          <a:xfrm>
            <a:off x="6342380" y="3552825"/>
            <a:ext cx="4887595" cy="368895"/>
          </a:xfrm>
          <a:prstGeom prst="rect">
            <a:avLst/>
          </a:prstGeom>
          <a:noFill/>
          <a:ln/>
        </p:spPr>
        <p:txBody>
          <a:bodyPr wrap="square" lIns="91440" tIns="45720" rIns="91440" bIns="45720" rtlCol="0" anchor="t">
            <a:spAutoFit/>
          </a:bodyPr>
          <a:lstStyle/>
          <a:p>
            <a:pPr algn="l" indent="0" marL="0">
              <a:lnSpc>
                <a:spcPct val="100000"/>
              </a:lnSpc>
              <a:buNone/>
            </a:pPr>
            <a:r>
              <a:rPr lang="en-US" sz="2400" b="1" dirty="0">
                <a:solidFill>
                  <a:srgbClr val="3E3A1C"/>
                </a:solidFill>
                <a:latin typeface="MiSans" pitchFamily="34" charset="0"/>
                <a:ea typeface="MiSans" pitchFamily="34" charset="-122"/>
                <a:cs typeface="MiSans" pitchFamily="34" charset="-120"/>
              </a:rPr>
              <a:t>Estado Actual y Riesgos</a:t>
            </a:r>
            <a:endParaRPr lang="en-US" sz="1600" dirty="0"/>
          </a:p>
        </p:txBody>
      </p:sp>
      <p:sp>
        <p:nvSpPr>
          <p:cNvPr id="51" name="Text 48"/>
          <p:cNvSpPr/>
          <p:nvPr/>
        </p:nvSpPr>
        <p:spPr>
          <a:xfrm>
            <a:off x="5549900" y="4345940"/>
            <a:ext cx="772795" cy="507365"/>
          </a:xfrm>
          <a:prstGeom prst="rect">
            <a:avLst/>
          </a:prstGeom>
          <a:noFill/>
          <a:ln/>
        </p:spPr>
        <p:txBody>
          <a:bodyPr wrap="square" lIns="91440" tIns="45720" rIns="91440" bIns="45720" rtlCol="0" anchor="t"/>
          <a:lstStyle/>
          <a:p>
            <a:pPr algn="ctr" indent="0" marL="0">
              <a:lnSpc>
                <a:spcPct val="100000"/>
              </a:lnSpc>
              <a:buNone/>
            </a:pPr>
            <a:r>
              <a:rPr lang="en-US" sz="3200" b="1" dirty="0">
                <a:solidFill>
                  <a:srgbClr val="1E1C0D"/>
                </a:solidFill>
                <a:latin typeface="MiSans" pitchFamily="34" charset="0"/>
                <a:ea typeface="MiSans" pitchFamily="34" charset="-122"/>
                <a:cs typeface="MiSans" pitchFamily="34" charset="-120"/>
              </a:rPr>
              <a:t>05</a:t>
            </a:r>
            <a:endParaRPr lang="en-US" sz="1600" dirty="0"/>
          </a:p>
        </p:txBody>
      </p:sp>
      <p:sp>
        <p:nvSpPr>
          <p:cNvPr id="52" name="Text 49"/>
          <p:cNvSpPr/>
          <p:nvPr/>
        </p:nvSpPr>
        <p:spPr>
          <a:xfrm>
            <a:off x="6342380" y="4401820"/>
            <a:ext cx="4887595" cy="368895"/>
          </a:xfrm>
          <a:prstGeom prst="rect">
            <a:avLst/>
          </a:prstGeom>
          <a:noFill/>
          <a:ln/>
        </p:spPr>
        <p:txBody>
          <a:bodyPr wrap="square" lIns="91440" tIns="45720" rIns="91440" bIns="45720" rtlCol="0" anchor="t">
            <a:spAutoFit/>
          </a:bodyPr>
          <a:lstStyle/>
          <a:p>
            <a:pPr algn="l" indent="0" marL="0">
              <a:lnSpc>
                <a:spcPct val="100000"/>
              </a:lnSpc>
              <a:buNone/>
            </a:pPr>
            <a:r>
              <a:rPr lang="en-US" sz="2400" b="1" dirty="0">
                <a:solidFill>
                  <a:srgbClr val="3E3A1C"/>
                </a:solidFill>
                <a:latin typeface="MiSans" pitchFamily="34" charset="0"/>
                <a:ea typeface="MiSans" pitchFamily="34" charset="-122"/>
                <a:cs typeface="MiSans" pitchFamily="34" charset="-120"/>
              </a:rPr>
              <a:t>Plan y Competencias</a:t>
            </a:r>
            <a:endParaRPr lang="en-US" sz="1600" dirty="0"/>
          </a:p>
        </p:txBody>
      </p:sp>
      <p:sp>
        <p:nvSpPr>
          <p:cNvPr id="53" name="Text 50"/>
          <p:cNvSpPr/>
          <p:nvPr/>
        </p:nvSpPr>
        <p:spPr>
          <a:xfrm>
            <a:off x="5549900" y="5194935"/>
            <a:ext cx="772795" cy="507365"/>
          </a:xfrm>
          <a:prstGeom prst="rect">
            <a:avLst/>
          </a:prstGeom>
          <a:noFill/>
          <a:ln/>
        </p:spPr>
        <p:txBody>
          <a:bodyPr wrap="square" lIns="91440" tIns="45720" rIns="91440" bIns="45720" rtlCol="0" anchor="t"/>
          <a:lstStyle/>
          <a:p>
            <a:pPr algn="ctr" indent="0" marL="0">
              <a:lnSpc>
                <a:spcPct val="100000"/>
              </a:lnSpc>
              <a:buNone/>
            </a:pPr>
            <a:r>
              <a:rPr lang="en-US" sz="3200" b="1" dirty="0">
                <a:solidFill>
                  <a:srgbClr val="1E1C0D"/>
                </a:solidFill>
                <a:latin typeface="MiSans" pitchFamily="34" charset="0"/>
                <a:ea typeface="MiSans" pitchFamily="34" charset="-122"/>
                <a:cs typeface="MiSans" pitchFamily="34" charset="-120"/>
              </a:rPr>
              <a:t>06</a:t>
            </a:r>
            <a:endParaRPr lang="en-US" sz="1600" dirty="0"/>
          </a:p>
        </p:txBody>
      </p:sp>
      <p:sp>
        <p:nvSpPr>
          <p:cNvPr id="54" name="Text 51"/>
          <p:cNvSpPr/>
          <p:nvPr/>
        </p:nvSpPr>
        <p:spPr>
          <a:xfrm>
            <a:off x="6342380" y="5250815"/>
            <a:ext cx="4887595" cy="368895"/>
          </a:xfrm>
          <a:prstGeom prst="rect">
            <a:avLst/>
          </a:prstGeom>
          <a:noFill/>
          <a:ln/>
        </p:spPr>
        <p:txBody>
          <a:bodyPr wrap="square" lIns="91440" tIns="45720" rIns="91440" bIns="45720" rtlCol="0" anchor="t">
            <a:spAutoFit/>
          </a:bodyPr>
          <a:lstStyle/>
          <a:p>
            <a:pPr algn="l" indent="0" marL="0">
              <a:lnSpc>
                <a:spcPct val="100000"/>
              </a:lnSpc>
              <a:buNone/>
            </a:pPr>
            <a:r>
              <a:rPr lang="en-US" sz="2400" b="1" dirty="0">
                <a:solidFill>
                  <a:srgbClr val="3E3A1C"/>
                </a:solidFill>
                <a:latin typeface="MiSans" pitchFamily="34" charset="0"/>
                <a:ea typeface="MiSans" pitchFamily="34" charset="-122"/>
                <a:cs typeface="MiSans" pitchFamily="34" charset="-120"/>
              </a:rPr>
              <a:t>Impacto y Próximos Pasos</a:t>
            </a:r>
            <a:endParaRPr lang="en-US" sz="16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292735" y="295275"/>
            <a:ext cx="558800" cy="558800"/>
          </a:xfrm>
          <a:prstGeom prst="donut">
            <a:avLst/>
          </a:prstGeom>
          <a:gradFill rotWithShape="1" flip="none">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292735" y="295275"/>
            <a:ext cx="558800" cy="558800"/>
          </a:xfrm>
          <a:prstGeom prst="rect">
            <a:avLst/>
          </a:prstGeom>
          <a:noFill/>
          <a:ln/>
        </p:spPr>
        <p:txBody>
          <a:bodyPr wrap="square" lIns="45720" tIns="91440" rIns="91440" bIns="45720" rtlCol="0" anchor="t"/>
          <a:lstStyle/>
          <a:p>
            <a:pPr indent="0" marL="0">
              <a:lnSpc>
                <a:spcPct val="100000"/>
              </a:lnSpc>
              <a:buNone/>
            </a:pPr>
            <a:endParaRPr lang="en-US" sz="1600" dirty="0"/>
          </a:p>
        </p:txBody>
      </p:sp>
      <p:pic>
        <p:nvPicPr>
          <p:cNvPr id="4" name="Image 0" descr="https://kimi-img.moonshot.cn/pub/slides/slides_tmpl/image/25-09-08-15:08:37-d2v81tdnfo2stf9dkdng.png">    </p:cNvPr>
          <p:cNvPicPr>
            <a:picLocks noChangeAspect="1"/>
          </p:cNvPicPr>
          <p:nvPr/>
        </p:nvPicPr>
        <p:blipFill>
          <a:blip r:embed="rId1"/>
          <a:srcRect l="89" r="89" t="0" b="0"/>
          <a:stretch/>
        </p:blipFill>
        <p:spPr>
          <a:xfrm>
            <a:off x="748030" y="1678940"/>
            <a:ext cx="3578225" cy="4374515"/>
          </a:xfrm>
          <a:prstGeom prst="rect">
            <a:avLst/>
          </a:prstGeom>
        </p:spPr>
      </p:pic>
      <p:sp>
        <p:nvSpPr>
          <p:cNvPr id="5" name="Shape 2"/>
          <p:cNvSpPr/>
          <p:nvPr/>
        </p:nvSpPr>
        <p:spPr>
          <a:xfrm>
            <a:off x="3981450" y="5556885"/>
            <a:ext cx="668020" cy="727075"/>
          </a:xfrm>
          <a:prstGeom prst="roundRect">
            <a:avLst>
              <a:gd name="adj" fmla="val 10513"/>
            </a:avLst>
          </a:prstGeom>
          <a:solidFill>
            <a:srgbClr val="BC7DB7"/>
          </a:solidFill>
          <a:ln/>
        </p:spPr>
      </p:sp>
      <p:sp>
        <p:nvSpPr>
          <p:cNvPr id="6" name="Text 3"/>
          <p:cNvSpPr/>
          <p:nvPr/>
        </p:nvSpPr>
        <p:spPr>
          <a:xfrm>
            <a:off x="3981450" y="5556885"/>
            <a:ext cx="668020" cy="72707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7" name="Shape 4"/>
          <p:cNvSpPr/>
          <p:nvPr/>
        </p:nvSpPr>
        <p:spPr>
          <a:xfrm>
            <a:off x="4871720" y="2914015"/>
            <a:ext cx="3157220" cy="3151505"/>
          </a:xfrm>
          <a:prstGeom prst="roundRect">
            <a:avLst>
              <a:gd name="adj" fmla="val 10513"/>
            </a:avLst>
          </a:prstGeom>
          <a:solidFill>
            <a:srgbClr val="FFFFFF"/>
          </a:solidFill>
          <a:ln w="19050">
            <a:solidFill>
              <a:srgbClr val="D5CDED">
                <a:alpha val="43137"/>
              </a:srgbClr>
            </a:solidFill>
            <a:prstDash val="solid"/>
          </a:ln>
          <a:effectLst>
            <a:outerShdw sx="100000" sy="100000" kx="0" ky="0" algn="bl" rotWithShape="0" blurRad="190500" dist="71842" dir="2700000">
              <a:srgbClr val="bc7db7">
                <a:alpha val="10196"/>
              </a:srgbClr>
            </a:outerShdw>
          </a:effectLst>
        </p:spPr>
      </p:sp>
      <p:sp>
        <p:nvSpPr>
          <p:cNvPr id="8" name="Text 5"/>
          <p:cNvSpPr/>
          <p:nvPr/>
        </p:nvSpPr>
        <p:spPr>
          <a:xfrm>
            <a:off x="4871720" y="2914015"/>
            <a:ext cx="3157220" cy="315150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9" name="Shape 6"/>
          <p:cNvSpPr/>
          <p:nvPr/>
        </p:nvSpPr>
        <p:spPr>
          <a:xfrm>
            <a:off x="8293100" y="2939415"/>
            <a:ext cx="3157220" cy="3138805"/>
          </a:xfrm>
          <a:prstGeom prst="roundRect">
            <a:avLst>
              <a:gd name="adj" fmla="val 10513"/>
            </a:avLst>
          </a:prstGeom>
          <a:solidFill>
            <a:srgbClr val="FFFFFF"/>
          </a:solidFill>
          <a:ln w="19050">
            <a:solidFill>
              <a:srgbClr val="D5CDED">
                <a:alpha val="43137"/>
              </a:srgbClr>
            </a:solidFill>
            <a:prstDash val="solid"/>
          </a:ln>
          <a:effectLst>
            <a:outerShdw sx="100000" sy="100000" kx="0" ky="0" algn="bl" rotWithShape="0" blurRad="190500" dist="71842" dir="2700000">
              <a:srgbClr val="bc7db7">
                <a:alpha val="10196"/>
              </a:srgbClr>
            </a:outerShdw>
          </a:effectLst>
        </p:spPr>
      </p:sp>
      <p:sp>
        <p:nvSpPr>
          <p:cNvPr id="10" name="Text 7"/>
          <p:cNvSpPr/>
          <p:nvPr/>
        </p:nvSpPr>
        <p:spPr>
          <a:xfrm>
            <a:off x="8293100" y="2939415"/>
            <a:ext cx="3157220" cy="313880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1" name="Shape 8"/>
          <p:cNvSpPr/>
          <p:nvPr/>
        </p:nvSpPr>
        <p:spPr>
          <a:xfrm rot="16200000">
            <a:off x="7311390" y="-882650"/>
            <a:ext cx="199390" cy="5166995"/>
          </a:xfrm>
          <a:prstGeom prst="roundRect">
            <a:avLst>
              <a:gd name="adj" fmla="val 50000"/>
            </a:avLst>
          </a:prstGeom>
          <a:gradFill rotWithShape="1" flip="none">
            <a:gsLst>
              <a:gs pos="0">
                <a:srgbClr val="D5CDED">
                  <a:alpha val="13000"/>
                </a:srgbClr>
              </a:gs>
              <a:gs pos="28000">
                <a:srgbClr val="D5CDED">
                  <a:alpha val="13000"/>
                </a:srgbClr>
              </a:gs>
              <a:gs pos="100000">
                <a:srgbClr val="402E7F"/>
              </a:gs>
            </a:gsLst>
            <a:lin ang="16200000" scaled="1"/>
          </a:gradFill>
          <a:ln/>
        </p:spPr>
      </p:sp>
      <p:sp>
        <p:nvSpPr>
          <p:cNvPr id="12" name="Text 9"/>
          <p:cNvSpPr/>
          <p:nvPr/>
        </p:nvSpPr>
        <p:spPr>
          <a:xfrm rot="16200000">
            <a:off x="7311390" y="-882650"/>
            <a:ext cx="199390" cy="516699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3" name="Text 10"/>
          <p:cNvSpPr/>
          <p:nvPr/>
        </p:nvSpPr>
        <p:spPr>
          <a:xfrm>
            <a:off x="582930" y="455295"/>
            <a:ext cx="10151745" cy="491728"/>
          </a:xfrm>
          <a:prstGeom prst="rect">
            <a:avLst/>
          </a:prstGeom>
          <a:noFill/>
          <a:ln/>
        </p:spPr>
        <p:txBody>
          <a:bodyPr wrap="square" lIns="91440" tIns="45720" rIns="91440" bIns="45720" rtlCol="0" anchor="t">
            <a:spAutoFit/>
          </a:bodyPr>
          <a:lstStyle/>
          <a:p>
            <a:pPr algn="l" indent="0" marL="0">
              <a:lnSpc>
                <a:spcPct val="100000"/>
              </a:lnSpc>
              <a:buNone/>
            </a:pPr>
            <a:r>
              <a:rPr lang="en-US" sz="3200" b="1" dirty="0">
                <a:solidFill>
                  <a:srgbClr val="1E1C0D"/>
                </a:solidFill>
                <a:latin typeface="MiSans" pitchFamily="34" charset="0"/>
                <a:ea typeface="MiSans" pitchFamily="34" charset="-122"/>
                <a:cs typeface="MiSans" pitchFamily="34" charset="-120"/>
              </a:rPr>
              <a:t>Indicadores de éxito y escala</a:t>
            </a:r>
            <a:endParaRPr lang="en-US" sz="1600" dirty="0"/>
          </a:p>
        </p:txBody>
      </p:sp>
      <p:sp>
        <p:nvSpPr>
          <p:cNvPr id="14" name="Text 11"/>
          <p:cNvSpPr/>
          <p:nvPr/>
        </p:nvSpPr>
        <p:spPr>
          <a:xfrm>
            <a:off x="4802505" y="1123315"/>
            <a:ext cx="4800600" cy="368895"/>
          </a:xfrm>
          <a:prstGeom prst="rect">
            <a:avLst/>
          </a:prstGeom>
          <a:noFill/>
          <a:ln/>
        </p:spPr>
        <p:txBody>
          <a:bodyPr wrap="square" lIns="91440" tIns="45720" rIns="91440" bIns="45720" rtlCol="0" anchor="t">
            <a:spAutoFit/>
          </a:bodyPr>
          <a:lstStyle/>
          <a:p>
            <a:pPr algn="l" indent="0" marL="0">
              <a:lnSpc>
                <a:spcPct val="100000"/>
              </a:lnSpc>
              <a:buNone/>
            </a:pPr>
            <a:r>
              <a:rPr lang="en-US" sz="2400" b="1" dirty="0">
                <a:solidFill>
                  <a:srgbClr val="402E7F"/>
                </a:solidFill>
                <a:latin typeface="MiSans" pitchFamily="34" charset="0"/>
                <a:ea typeface="MiSans" pitchFamily="34" charset="-122"/>
                <a:cs typeface="MiSans" pitchFamily="34" charset="-120"/>
              </a:rPr>
              <a:t>Metas iniciales</a:t>
            </a:r>
            <a:endParaRPr lang="en-US" sz="1600" dirty="0"/>
          </a:p>
        </p:txBody>
      </p:sp>
      <p:sp>
        <p:nvSpPr>
          <p:cNvPr id="15" name="Text 12"/>
          <p:cNvSpPr/>
          <p:nvPr/>
        </p:nvSpPr>
        <p:spPr>
          <a:xfrm>
            <a:off x="4802505" y="1839595"/>
            <a:ext cx="6647815" cy="1122759"/>
          </a:xfrm>
          <a:prstGeom prst="rect">
            <a:avLst/>
          </a:prstGeom>
          <a:noFill/>
          <a:ln/>
        </p:spPr>
        <p:txBody>
          <a:bodyPr wrap="square" lIns="91440" tIns="45720" rIns="91440" bIns="45720" rtlCol="0" anchor="t">
            <a:spAutoFit/>
          </a:bodyPr>
          <a:lstStyle/>
          <a:p>
            <a:pPr algn="l" indent="0" marL="0">
              <a:lnSpc>
                <a:spcPct val="120000"/>
              </a:lnSpc>
              <a:buNone/>
            </a:pPr>
            <a:r>
              <a:rPr lang="en-US" sz="1400" dirty="0">
                <a:solidFill>
                  <a:srgbClr val="1E1C0D"/>
                </a:solidFill>
                <a:latin typeface="MiSans" pitchFamily="34" charset="0"/>
                <a:ea typeface="MiSans" pitchFamily="34" charset="-122"/>
                <a:cs typeface="MiSans" pitchFamily="34" charset="-120"/>
              </a:rPr>
              <a:t>Las metas iniciales incluyen alcanzar un 95% de uploads exitosos, una generación de previews en menos de 2 segundos, la realización exitosa de 5 a 10 pedidos piloto de impresión, y la validación de la funcionalidad del checkout en sandbox.</a:t>
            </a:r>
            <a:endParaRPr lang="en-US" sz="1600" dirty="0"/>
          </a:p>
        </p:txBody>
      </p:sp>
      <p:sp>
        <p:nvSpPr>
          <p:cNvPr id="16" name="Text 13"/>
          <p:cNvSpPr/>
          <p:nvPr/>
        </p:nvSpPr>
        <p:spPr>
          <a:xfrm>
            <a:off x="5049520" y="2997200"/>
            <a:ext cx="2846705" cy="313531"/>
          </a:xfrm>
          <a:prstGeom prst="rect">
            <a:avLst/>
          </a:prstGeom>
          <a:noFill/>
          <a:ln/>
        </p:spPr>
        <p:txBody>
          <a:bodyPr wrap="square" lIns="91440" tIns="45720" rIns="91440" bIns="45720" rtlCol="0" anchor="t">
            <a:spAutoFit/>
          </a:bodyPr>
          <a:lstStyle/>
          <a:p>
            <a:pPr algn="l" indent="0" marL="0">
              <a:lnSpc>
                <a:spcPct val="100000"/>
              </a:lnSpc>
              <a:buNone/>
            </a:pPr>
            <a:r>
              <a:rPr lang="en-US" sz="2000" b="1" dirty="0">
                <a:solidFill>
                  <a:srgbClr val="402E7F"/>
                </a:solidFill>
                <a:latin typeface="MiSans" pitchFamily="34" charset="0"/>
                <a:ea typeface="MiSans" pitchFamily="34" charset="-122"/>
                <a:cs typeface="MiSans" pitchFamily="34" charset="-120"/>
              </a:rPr>
              <a:t>Estrategia de escala</a:t>
            </a:r>
            <a:endParaRPr lang="en-US" sz="1600" dirty="0"/>
          </a:p>
        </p:txBody>
      </p:sp>
      <p:sp>
        <p:nvSpPr>
          <p:cNvPr id="17" name="Text 14"/>
          <p:cNvSpPr/>
          <p:nvPr/>
        </p:nvSpPr>
        <p:spPr>
          <a:xfrm>
            <a:off x="5048250" y="3686175"/>
            <a:ext cx="2846070" cy="2245519"/>
          </a:xfrm>
          <a:prstGeom prst="rect">
            <a:avLst/>
          </a:prstGeom>
          <a:noFill/>
          <a:ln/>
        </p:spPr>
        <p:txBody>
          <a:bodyPr wrap="square" lIns="91440" tIns="45720" rIns="91440" bIns="45720" rtlCol="0" anchor="t">
            <a:spAutoFit/>
          </a:bodyPr>
          <a:lstStyle/>
          <a:p>
            <a:pPr algn="l" indent="0" marL="0">
              <a:lnSpc>
                <a:spcPct val="120000"/>
              </a:lnSpc>
              <a:buNone/>
            </a:pPr>
            <a:r>
              <a:rPr lang="en-US" sz="1400" dirty="0">
                <a:solidFill>
                  <a:srgbClr val="1E1C0D"/>
                </a:solidFill>
                <a:latin typeface="MiSans" pitchFamily="34" charset="0"/>
                <a:ea typeface="MiSans" pitchFamily="34" charset="-122"/>
                <a:cs typeface="MiSans" pitchFamily="34" charset="-120"/>
              </a:rPr>
              <a:t>La estrategia de escala se basa en alianzas con couriers locales para despachos, la expansión de categorías de activos digitales y un plan de hosting progresivo que se adapta a la demanda real, asegurando un crecimiento sostenible y rentable.</a:t>
            </a:r>
            <a:endParaRPr lang="en-US" sz="1600" dirty="0"/>
          </a:p>
        </p:txBody>
      </p:sp>
      <p:sp>
        <p:nvSpPr>
          <p:cNvPr id="18" name="Text 15"/>
          <p:cNvSpPr/>
          <p:nvPr/>
        </p:nvSpPr>
        <p:spPr>
          <a:xfrm>
            <a:off x="8425815" y="2997200"/>
            <a:ext cx="2846705" cy="313531"/>
          </a:xfrm>
          <a:prstGeom prst="rect">
            <a:avLst/>
          </a:prstGeom>
          <a:noFill/>
          <a:ln/>
        </p:spPr>
        <p:txBody>
          <a:bodyPr wrap="square" lIns="91440" tIns="45720" rIns="91440" bIns="45720" rtlCol="0" anchor="t">
            <a:spAutoFit/>
          </a:bodyPr>
          <a:lstStyle/>
          <a:p>
            <a:pPr algn="l" indent="0" marL="0">
              <a:lnSpc>
                <a:spcPct val="100000"/>
              </a:lnSpc>
              <a:buNone/>
            </a:pPr>
            <a:r>
              <a:rPr lang="en-US" sz="2000" b="1" dirty="0">
                <a:solidFill>
                  <a:srgbClr val="402E7F"/>
                </a:solidFill>
                <a:latin typeface="MiSans" pitchFamily="34" charset="0"/>
                <a:ea typeface="MiSans" pitchFamily="34" charset="-122"/>
                <a:cs typeface="MiSans" pitchFamily="34" charset="-120"/>
              </a:rPr>
              <a:t>Impacto a largo plazo</a:t>
            </a:r>
            <a:endParaRPr lang="en-US" sz="1600" dirty="0"/>
          </a:p>
        </p:txBody>
      </p:sp>
      <p:sp>
        <p:nvSpPr>
          <p:cNvPr id="19" name="Text 16"/>
          <p:cNvSpPr/>
          <p:nvPr/>
        </p:nvSpPr>
        <p:spPr>
          <a:xfrm>
            <a:off x="8424545" y="3686175"/>
            <a:ext cx="2846070" cy="2526308"/>
          </a:xfrm>
          <a:prstGeom prst="rect">
            <a:avLst/>
          </a:prstGeom>
          <a:noFill/>
          <a:ln/>
        </p:spPr>
        <p:txBody>
          <a:bodyPr wrap="square" lIns="91440" tIns="45720" rIns="91440" bIns="45720" rtlCol="0" anchor="t">
            <a:spAutoFit/>
          </a:bodyPr>
          <a:lstStyle/>
          <a:p>
            <a:pPr algn="l" indent="0" marL="0">
              <a:lnSpc>
                <a:spcPct val="120000"/>
              </a:lnSpc>
              <a:buNone/>
            </a:pPr>
            <a:r>
              <a:rPr lang="en-US" sz="1400" dirty="0">
                <a:solidFill>
                  <a:srgbClr val="1E1C0D"/>
                </a:solidFill>
                <a:latin typeface="MiSans" pitchFamily="34" charset="0"/>
                <a:ea typeface="MiSans" pitchFamily="34" charset="-122"/>
                <a:cs typeface="MiSans" pitchFamily="34" charset="-120"/>
              </a:rPr>
              <a:t>A largo plazo, Takopi busca convertirse en la plataforma de referencia para la economía creativa digital en Chile, fomentando la innovación, la colaboración y el crecimiento económico en el sector de la creación digital y la fabricación aditiva.</a:t>
            </a:r>
            <a:endParaRPr lang="en-US" sz="16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prstGeom>
          <a:gradFill rotWithShape="1" flip="none">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a:off x="4445" y="0"/>
            <a:ext cx="12187555" cy="6875780"/>
          </a:xfrm>
          <a:prstGeom prst="rect">
            <a:avLst/>
          </a:prstGeom>
          <a:gradFill rotWithShape="1" flip="none">
            <a:gsLst>
              <a:gs pos="0">
                <a:srgbClr val="D7B1D4"/>
              </a:gs>
              <a:gs pos="34000">
                <a:srgbClr val="BC7DB7"/>
              </a:gs>
              <a:gs pos="100000">
                <a:srgbClr val="30225F"/>
              </a:gs>
            </a:gsLst>
            <a:lin ang="13500000" scaled="1"/>
          </a:gradFill>
          <a:ln/>
        </p:spPr>
      </p:sp>
      <p:sp>
        <p:nvSpPr>
          <p:cNvPr id="5" name="Text 3"/>
          <p:cNvSpPr/>
          <p:nvPr/>
        </p:nvSpPr>
        <p:spPr>
          <a:xfrm>
            <a:off x="4445" y="0"/>
            <a:ext cx="12187555" cy="68757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 name="Shape 4"/>
          <p:cNvSpPr/>
          <p:nvPr/>
        </p:nvSpPr>
        <p:spPr>
          <a:xfrm>
            <a:off x="852805" y="469900"/>
            <a:ext cx="106680" cy="106680"/>
          </a:xfrm>
          <a:prstGeom prst="ellipse">
            <a:avLst/>
          </a:prstGeom>
          <a:solidFill>
            <a:srgbClr val="FFFFFF"/>
          </a:solidFill>
          <a:ln/>
        </p:spPr>
      </p:sp>
      <p:sp>
        <p:nvSpPr>
          <p:cNvPr id="7" name="Text 5"/>
          <p:cNvSpPr/>
          <p:nvPr/>
        </p:nvSpPr>
        <p:spPr>
          <a:xfrm>
            <a:off x="85280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8" name="Shape 6"/>
          <p:cNvSpPr/>
          <p:nvPr/>
        </p:nvSpPr>
        <p:spPr>
          <a:xfrm>
            <a:off x="1136650" y="469900"/>
            <a:ext cx="106680" cy="106680"/>
          </a:xfrm>
          <a:prstGeom prst="ellipse">
            <a:avLst/>
          </a:prstGeom>
          <a:solidFill>
            <a:srgbClr val="000000">
              <a:alpha val="0"/>
            </a:srgbClr>
          </a:solidFill>
          <a:ln w="19050">
            <a:solidFill>
              <a:srgbClr val="FFFFFF"/>
            </a:solidFill>
            <a:prstDash val="solid"/>
          </a:ln>
        </p:spPr>
      </p:sp>
      <p:sp>
        <p:nvSpPr>
          <p:cNvPr id="9" name="Text 7"/>
          <p:cNvSpPr/>
          <p:nvPr/>
        </p:nvSpPr>
        <p:spPr>
          <a:xfrm>
            <a:off x="113665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0" name="Shape 8"/>
          <p:cNvSpPr/>
          <p:nvPr/>
        </p:nvSpPr>
        <p:spPr>
          <a:xfrm>
            <a:off x="1420495" y="469900"/>
            <a:ext cx="106680" cy="106680"/>
          </a:xfrm>
          <a:prstGeom prst="ellipse">
            <a:avLst/>
          </a:prstGeom>
          <a:solidFill>
            <a:srgbClr val="FFFFFF"/>
          </a:solidFill>
          <a:ln/>
        </p:spPr>
      </p:sp>
      <p:sp>
        <p:nvSpPr>
          <p:cNvPr id="11" name="Text 9"/>
          <p:cNvSpPr/>
          <p:nvPr/>
        </p:nvSpPr>
        <p:spPr>
          <a:xfrm>
            <a:off x="142049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2" name="Shape 10"/>
          <p:cNvSpPr/>
          <p:nvPr/>
        </p:nvSpPr>
        <p:spPr>
          <a:xfrm>
            <a:off x="1704340" y="469900"/>
            <a:ext cx="106680" cy="106680"/>
          </a:xfrm>
          <a:prstGeom prst="ellipse">
            <a:avLst/>
          </a:prstGeom>
          <a:solidFill>
            <a:srgbClr val="000000">
              <a:alpha val="0"/>
            </a:srgbClr>
          </a:solidFill>
          <a:ln w="19050">
            <a:solidFill>
              <a:srgbClr val="FFFFFF"/>
            </a:solidFill>
            <a:prstDash val="solid"/>
          </a:ln>
        </p:spPr>
      </p:sp>
      <p:sp>
        <p:nvSpPr>
          <p:cNvPr id="13" name="Text 11"/>
          <p:cNvSpPr/>
          <p:nvPr/>
        </p:nvSpPr>
        <p:spPr>
          <a:xfrm>
            <a:off x="170434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4" name="Shape 12"/>
          <p:cNvSpPr/>
          <p:nvPr/>
        </p:nvSpPr>
        <p:spPr>
          <a:xfrm>
            <a:off x="1988185" y="469900"/>
            <a:ext cx="106680" cy="106680"/>
          </a:xfrm>
          <a:prstGeom prst="ellipse">
            <a:avLst/>
          </a:prstGeom>
          <a:solidFill>
            <a:srgbClr val="FFFFFF"/>
          </a:solidFill>
          <a:ln/>
        </p:spPr>
      </p:sp>
      <p:sp>
        <p:nvSpPr>
          <p:cNvPr id="15" name="Text 13"/>
          <p:cNvSpPr/>
          <p:nvPr/>
        </p:nvSpPr>
        <p:spPr>
          <a:xfrm>
            <a:off x="198818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6" name="Shape 14"/>
          <p:cNvSpPr/>
          <p:nvPr/>
        </p:nvSpPr>
        <p:spPr>
          <a:xfrm>
            <a:off x="2272030" y="469900"/>
            <a:ext cx="106680" cy="106680"/>
          </a:xfrm>
          <a:prstGeom prst="ellipse">
            <a:avLst/>
          </a:prstGeom>
          <a:solidFill>
            <a:srgbClr val="000000">
              <a:alpha val="0"/>
            </a:srgbClr>
          </a:solidFill>
          <a:ln w="19050">
            <a:solidFill>
              <a:srgbClr val="FFFFFF"/>
            </a:solidFill>
            <a:prstDash val="solid"/>
          </a:ln>
        </p:spPr>
      </p:sp>
      <p:sp>
        <p:nvSpPr>
          <p:cNvPr id="17" name="Text 15"/>
          <p:cNvSpPr/>
          <p:nvPr/>
        </p:nvSpPr>
        <p:spPr>
          <a:xfrm>
            <a:off x="227203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8" name="Shape 16"/>
          <p:cNvSpPr/>
          <p:nvPr/>
        </p:nvSpPr>
        <p:spPr>
          <a:xfrm>
            <a:off x="11456035" y="381635"/>
            <a:ext cx="351155" cy="43815"/>
          </a:xfrm>
          <a:prstGeom prst="roundRect">
            <a:avLst>
              <a:gd name="adj" fmla="val 50000"/>
            </a:avLst>
          </a:prstGeom>
          <a:solidFill>
            <a:srgbClr val="FFFFFF"/>
          </a:solidFill>
          <a:ln/>
        </p:spPr>
      </p:sp>
      <p:sp>
        <p:nvSpPr>
          <p:cNvPr id="19" name="Text 17"/>
          <p:cNvSpPr/>
          <p:nvPr/>
        </p:nvSpPr>
        <p:spPr>
          <a:xfrm>
            <a:off x="11456035" y="38163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0" name="Shape 18"/>
          <p:cNvSpPr/>
          <p:nvPr/>
        </p:nvSpPr>
        <p:spPr>
          <a:xfrm>
            <a:off x="11456035" y="501650"/>
            <a:ext cx="351155" cy="43815"/>
          </a:xfrm>
          <a:prstGeom prst="roundRect">
            <a:avLst>
              <a:gd name="adj" fmla="val 50000"/>
            </a:avLst>
          </a:prstGeom>
          <a:solidFill>
            <a:srgbClr val="FFFFFF"/>
          </a:solidFill>
          <a:ln/>
        </p:spPr>
      </p:sp>
      <p:sp>
        <p:nvSpPr>
          <p:cNvPr id="21" name="Text 19"/>
          <p:cNvSpPr/>
          <p:nvPr/>
        </p:nvSpPr>
        <p:spPr>
          <a:xfrm>
            <a:off x="11456035" y="501650"/>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2" name="Shape 20"/>
          <p:cNvSpPr/>
          <p:nvPr/>
        </p:nvSpPr>
        <p:spPr>
          <a:xfrm>
            <a:off x="11456035" y="621665"/>
            <a:ext cx="351155" cy="43815"/>
          </a:xfrm>
          <a:prstGeom prst="roundRect">
            <a:avLst>
              <a:gd name="adj" fmla="val 50000"/>
            </a:avLst>
          </a:prstGeom>
          <a:solidFill>
            <a:srgbClr val="FFFFFF"/>
          </a:solidFill>
          <a:ln/>
        </p:spPr>
      </p:sp>
      <p:sp>
        <p:nvSpPr>
          <p:cNvPr id="23" name="Text 21"/>
          <p:cNvSpPr/>
          <p:nvPr/>
        </p:nvSpPr>
        <p:spPr>
          <a:xfrm>
            <a:off x="11456035" y="62166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4" name="Shape 22"/>
          <p:cNvSpPr/>
          <p:nvPr/>
        </p:nvSpPr>
        <p:spPr>
          <a:xfrm>
            <a:off x="1727190" y="6306820"/>
            <a:ext cx="10080000" cy="0"/>
          </a:xfrm>
          <a:prstGeom prst="line">
            <a:avLst/>
          </a:prstGeom>
          <a:noFill/>
          <a:ln w="19050">
            <a:solidFill>
              <a:srgbClr val="FFFFFF"/>
            </a:solidFill>
            <a:prstDash val="solid"/>
            <a:headEnd type="none"/>
            <a:tailEnd type="none"/>
          </a:ln>
        </p:spPr>
      </p:sp>
      <p:sp>
        <p:nvSpPr>
          <p:cNvPr id="25" name="Shape 23"/>
          <p:cNvSpPr/>
          <p:nvPr/>
        </p:nvSpPr>
        <p:spPr>
          <a:xfrm>
            <a:off x="852805" y="6177280"/>
            <a:ext cx="259080" cy="259080"/>
          </a:xfrm>
          <a:prstGeom prst="ellipse">
            <a:avLst/>
          </a:prstGeom>
          <a:solidFill>
            <a:srgbClr val="FFFFFF"/>
          </a:solidFill>
          <a:ln/>
        </p:spPr>
      </p:sp>
      <p:sp>
        <p:nvSpPr>
          <p:cNvPr id="26" name="Text 24"/>
          <p:cNvSpPr/>
          <p:nvPr/>
        </p:nvSpPr>
        <p:spPr>
          <a:xfrm>
            <a:off x="852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7" name="Shape 25"/>
          <p:cNvSpPr/>
          <p:nvPr/>
        </p:nvSpPr>
        <p:spPr>
          <a:xfrm>
            <a:off x="979805" y="6177280"/>
            <a:ext cx="259080" cy="259080"/>
          </a:xfrm>
          <a:prstGeom prst="ellipse">
            <a:avLst/>
          </a:prstGeom>
          <a:solidFill>
            <a:srgbClr val="000000">
              <a:alpha val="0"/>
            </a:srgbClr>
          </a:solidFill>
          <a:ln w="19050">
            <a:solidFill>
              <a:srgbClr val="FFFFFF"/>
            </a:solidFill>
            <a:prstDash val="solid"/>
          </a:ln>
        </p:spPr>
      </p:sp>
      <p:sp>
        <p:nvSpPr>
          <p:cNvPr id="28" name="Text 26"/>
          <p:cNvSpPr/>
          <p:nvPr/>
        </p:nvSpPr>
        <p:spPr>
          <a:xfrm>
            <a:off x="979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9" name="Text 27"/>
          <p:cNvSpPr/>
          <p:nvPr/>
        </p:nvSpPr>
        <p:spPr>
          <a:xfrm>
            <a:off x="1527175" y="2022475"/>
            <a:ext cx="9594850" cy="1811655"/>
          </a:xfrm>
          <a:prstGeom prst="rect">
            <a:avLst/>
          </a:prstGeom>
          <a:noFill/>
          <a:ln/>
        </p:spPr>
        <p:txBody>
          <a:bodyPr wrap="square" lIns="91440" tIns="45720" rIns="91440" bIns="45720" rtlCol="0" anchor="t"/>
          <a:lstStyle/>
          <a:p>
            <a:pPr algn="ctr" indent="0" marL="0">
              <a:lnSpc>
                <a:spcPct val="100000"/>
              </a:lnSpc>
              <a:buNone/>
            </a:pPr>
            <a:r>
              <a:rPr lang="en-US" sz="11500" b="1" dirty="0">
                <a:solidFill>
                  <a:srgbClr val="FFFFFF"/>
                </a:solidFill>
                <a:latin typeface="MiSans" pitchFamily="34" charset="0"/>
                <a:ea typeface="MiSans" pitchFamily="34" charset="-122"/>
                <a:cs typeface="MiSans" pitchFamily="34" charset="-120"/>
              </a:rPr>
              <a:t>Gracias</a:t>
            </a:r>
            <a:endParaRPr lang="en-US" sz="1600" dirty="0"/>
          </a:p>
        </p:txBody>
      </p:sp>
      <p:sp>
        <p:nvSpPr>
          <p:cNvPr id="30" name="Shape 28"/>
          <p:cNvSpPr/>
          <p:nvPr/>
        </p:nvSpPr>
        <p:spPr>
          <a:xfrm>
            <a:off x="3875723" y="4495165"/>
            <a:ext cx="2057400" cy="518160"/>
          </a:xfrm>
          <a:prstGeom prst="roundRect">
            <a:avLst>
              <a:gd name="adj" fmla="val 50000"/>
            </a:avLst>
          </a:prstGeom>
          <a:solidFill>
            <a:srgbClr val="FFFFFF"/>
          </a:solidFill>
          <a:ln/>
        </p:spPr>
      </p:sp>
      <p:sp>
        <p:nvSpPr>
          <p:cNvPr id="31" name="Text 29"/>
          <p:cNvSpPr/>
          <p:nvPr/>
        </p:nvSpPr>
        <p:spPr>
          <a:xfrm>
            <a:off x="3875723" y="4495165"/>
            <a:ext cx="2057400" cy="51816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32" name="Text 30"/>
          <p:cNvSpPr/>
          <p:nvPr/>
        </p:nvSpPr>
        <p:spPr>
          <a:xfrm>
            <a:off x="3779838" y="4554855"/>
            <a:ext cx="2249805" cy="313531"/>
          </a:xfrm>
          <a:prstGeom prst="rect">
            <a:avLst/>
          </a:prstGeom>
          <a:noFill/>
          <a:ln/>
        </p:spPr>
        <p:txBody>
          <a:bodyPr wrap="square" lIns="91440" tIns="45720" rIns="91440" bIns="45720" rtlCol="0" anchor="t">
            <a:spAutoFit/>
          </a:bodyPr>
          <a:lstStyle/>
          <a:p>
            <a:pPr algn="ctr" indent="0" marL="0">
              <a:lnSpc>
                <a:spcPct val="100000"/>
              </a:lnSpc>
              <a:buNone/>
            </a:pPr>
            <a:r>
              <a:rPr lang="en-US" sz="2000" dirty="0">
                <a:solidFill>
                  <a:srgbClr val="402E7F"/>
                </a:solidFill>
                <a:latin typeface="MiSans" pitchFamily="34" charset="0"/>
                <a:ea typeface="MiSans" pitchFamily="34" charset="-122"/>
                <a:cs typeface="MiSans" pitchFamily="34" charset="-120"/>
              </a:rPr>
              <a:t>TAKOPI</a:t>
            </a:r>
            <a:endParaRPr lang="en-US" sz="1600" dirty="0"/>
          </a:p>
        </p:txBody>
      </p:sp>
      <p:sp>
        <p:nvSpPr>
          <p:cNvPr id="33" name="Shape 31"/>
          <p:cNvSpPr/>
          <p:nvPr/>
        </p:nvSpPr>
        <p:spPr>
          <a:xfrm>
            <a:off x="6258243" y="4495165"/>
            <a:ext cx="2057400" cy="518160"/>
          </a:xfrm>
          <a:prstGeom prst="roundRect">
            <a:avLst>
              <a:gd name="adj" fmla="val 50000"/>
            </a:avLst>
          </a:prstGeom>
          <a:solidFill>
            <a:srgbClr val="FFFFFF"/>
          </a:solidFill>
          <a:ln/>
        </p:spPr>
      </p:sp>
      <p:sp>
        <p:nvSpPr>
          <p:cNvPr id="34" name="Text 32"/>
          <p:cNvSpPr/>
          <p:nvPr/>
        </p:nvSpPr>
        <p:spPr>
          <a:xfrm>
            <a:off x="6258243" y="4495165"/>
            <a:ext cx="2057400" cy="51816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35" name="Text 33"/>
          <p:cNvSpPr/>
          <p:nvPr/>
        </p:nvSpPr>
        <p:spPr>
          <a:xfrm>
            <a:off x="6162358" y="4554855"/>
            <a:ext cx="2249805" cy="313531"/>
          </a:xfrm>
          <a:prstGeom prst="rect">
            <a:avLst/>
          </a:prstGeom>
          <a:noFill/>
          <a:ln/>
        </p:spPr>
        <p:txBody>
          <a:bodyPr wrap="square" lIns="91440" tIns="45720" rIns="91440" bIns="45720" rtlCol="0" anchor="t">
            <a:spAutoFit/>
          </a:bodyPr>
          <a:lstStyle/>
          <a:p>
            <a:pPr algn="ctr" indent="0" marL="0">
              <a:lnSpc>
                <a:spcPct val="100000"/>
              </a:lnSpc>
              <a:buNone/>
            </a:pPr>
            <a:r>
              <a:rPr lang="en-US" sz="2000" dirty="0">
                <a:solidFill>
                  <a:srgbClr val="402E7F"/>
                </a:solidFill>
                <a:latin typeface="MiSans" pitchFamily="34" charset="0"/>
                <a:ea typeface="MiSans" pitchFamily="34" charset="-122"/>
                <a:cs typeface="MiSans" pitchFamily="34" charset="-120"/>
              </a:rPr>
              <a:t>12/09/2025</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prstGeom>
          <a:gradFill rotWithShape="1" flip="none">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a:off x="4445" y="0"/>
            <a:ext cx="12187555" cy="6875780"/>
          </a:xfrm>
          <a:prstGeom prst="rect">
            <a:avLst/>
          </a:prstGeom>
          <a:gradFill rotWithShape="1" flip="none">
            <a:gsLst>
              <a:gs pos="0">
                <a:srgbClr val="D7B1D4"/>
              </a:gs>
              <a:gs pos="34000">
                <a:srgbClr val="BC7DB7"/>
              </a:gs>
              <a:gs pos="100000">
                <a:srgbClr val="30225F"/>
              </a:gs>
            </a:gsLst>
            <a:lin ang="13500000" scaled="1"/>
          </a:gradFill>
          <a:ln/>
        </p:spPr>
      </p:sp>
      <p:sp>
        <p:nvSpPr>
          <p:cNvPr id="5" name="Text 3"/>
          <p:cNvSpPr/>
          <p:nvPr/>
        </p:nvSpPr>
        <p:spPr>
          <a:xfrm>
            <a:off x="4445" y="0"/>
            <a:ext cx="12187555" cy="68757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 name="Shape 4"/>
          <p:cNvSpPr/>
          <p:nvPr/>
        </p:nvSpPr>
        <p:spPr>
          <a:xfrm>
            <a:off x="852805" y="469900"/>
            <a:ext cx="106680" cy="106680"/>
          </a:xfrm>
          <a:prstGeom prst="ellipse">
            <a:avLst/>
          </a:prstGeom>
          <a:solidFill>
            <a:srgbClr val="FFFFFF"/>
          </a:solidFill>
          <a:ln/>
        </p:spPr>
      </p:sp>
      <p:sp>
        <p:nvSpPr>
          <p:cNvPr id="7" name="Text 5"/>
          <p:cNvSpPr/>
          <p:nvPr/>
        </p:nvSpPr>
        <p:spPr>
          <a:xfrm>
            <a:off x="85280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8" name="Shape 6"/>
          <p:cNvSpPr/>
          <p:nvPr/>
        </p:nvSpPr>
        <p:spPr>
          <a:xfrm>
            <a:off x="1136650" y="469900"/>
            <a:ext cx="106680" cy="106680"/>
          </a:xfrm>
          <a:prstGeom prst="ellipse">
            <a:avLst/>
          </a:prstGeom>
          <a:solidFill>
            <a:srgbClr val="000000">
              <a:alpha val="0"/>
            </a:srgbClr>
          </a:solidFill>
          <a:ln w="19050">
            <a:solidFill>
              <a:srgbClr val="FFFFFF"/>
            </a:solidFill>
            <a:prstDash val="solid"/>
          </a:ln>
        </p:spPr>
      </p:sp>
      <p:sp>
        <p:nvSpPr>
          <p:cNvPr id="9" name="Text 7"/>
          <p:cNvSpPr/>
          <p:nvPr/>
        </p:nvSpPr>
        <p:spPr>
          <a:xfrm>
            <a:off x="113665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0" name="Shape 8"/>
          <p:cNvSpPr/>
          <p:nvPr/>
        </p:nvSpPr>
        <p:spPr>
          <a:xfrm>
            <a:off x="1420495" y="469900"/>
            <a:ext cx="106680" cy="106680"/>
          </a:xfrm>
          <a:prstGeom prst="ellipse">
            <a:avLst/>
          </a:prstGeom>
          <a:solidFill>
            <a:srgbClr val="FFFFFF"/>
          </a:solidFill>
          <a:ln/>
        </p:spPr>
      </p:sp>
      <p:sp>
        <p:nvSpPr>
          <p:cNvPr id="11" name="Text 9"/>
          <p:cNvSpPr/>
          <p:nvPr/>
        </p:nvSpPr>
        <p:spPr>
          <a:xfrm>
            <a:off x="142049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2" name="Shape 10"/>
          <p:cNvSpPr/>
          <p:nvPr/>
        </p:nvSpPr>
        <p:spPr>
          <a:xfrm>
            <a:off x="1704340" y="469900"/>
            <a:ext cx="106680" cy="106680"/>
          </a:xfrm>
          <a:prstGeom prst="ellipse">
            <a:avLst/>
          </a:prstGeom>
          <a:solidFill>
            <a:srgbClr val="000000">
              <a:alpha val="0"/>
            </a:srgbClr>
          </a:solidFill>
          <a:ln w="19050">
            <a:solidFill>
              <a:srgbClr val="FFFFFF"/>
            </a:solidFill>
            <a:prstDash val="solid"/>
          </a:ln>
        </p:spPr>
      </p:sp>
      <p:sp>
        <p:nvSpPr>
          <p:cNvPr id="13" name="Text 11"/>
          <p:cNvSpPr/>
          <p:nvPr/>
        </p:nvSpPr>
        <p:spPr>
          <a:xfrm>
            <a:off x="170434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4" name="Shape 12"/>
          <p:cNvSpPr/>
          <p:nvPr/>
        </p:nvSpPr>
        <p:spPr>
          <a:xfrm>
            <a:off x="1988185" y="469900"/>
            <a:ext cx="106680" cy="106680"/>
          </a:xfrm>
          <a:prstGeom prst="ellipse">
            <a:avLst/>
          </a:prstGeom>
          <a:solidFill>
            <a:srgbClr val="FFFFFF"/>
          </a:solidFill>
          <a:ln/>
        </p:spPr>
      </p:sp>
      <p:sp>
        <p:nvSpPr>
          <p:cNvPr id="15" name="Text 13"/>
          <p:cNvSpPr/>
          <p:nvPr/>
        </p:nvSpPr>
        <p:spPr>
          <a:xfrm>
            <a:off x="198818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6" name="Shape 14"/>
          <p:cNvSpPr/>
          <p:nvPr/>
        </p:nvSpPr>
        <p:spPr>
          <a:xfrm>
            <a:off x="2272030" y="469900"/>
            <a:ext cx="106680" cy="106680"/>
          </a:xfrm>
          <a:prstGeom prst="ellipse">
            <a:avLst/>
          </a:prstGeom>
          <a:solidFill>
            <a:srgbClr val="000000">
              <a:alpha val="0"/>
            </a:srgbClr>
          </a:solidFill>
          <a:ln w="19050">
            <a:solidFill>
              <a:srgbClr val="FFFFFF"/>
            </a:solidFill>
            <a:prstDash val="solid"/>
          </a:ln>
        </p:spPr>
      </p:sp>
      <p:sp>
        <p:nvSpPr>
          <p:cNvPr id="17" name="Text 15"/>
          <p:cNvSpPr/>
          <p:nvPr/>
        </p:nvSpPr>
        <p:spPr>
          <a:xfrm>
            <a:off x="227203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8" name="Shape 16"/>
          <p:cNvSpPr/>
          <p:nvPr/>
        </p:nvSpPr>
        <p:spPr>
          <a:xfrm>
            <a:off x="11456035" y="381635"/>
            <a:ext cx="351155" cy="43815"/>
          </a:xfrm>
          <a:prstGeom prst="roundRect">
            <a:avLst>
              <a:gd name="adj" fmla="val 50000"/>
            </a:avLst>
          </a:prstGeom>
          <a:solidFill>
            <a:srgbClr val="FFFFFF"/>
          </a:solidFill>
          <a:ln/>
        </p:spPr>
      </p:sp>
      <p:sp>
        <p:nvSpPr>
          <p:cNvPr id="19" name="Text 17"/>
          <p:cNvSpPr/>
          <p:nvPr/>
        </p:nvSpPr>
        <p:spPr>
          <a:xfrm>
            <a:off x="11456035" y="38163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0" name="Shape 18"/>
          <p:cNvSpPr/>
          <p:nvPr/>
        </p:nvSpPr>
        <p:spPr>
          <a:xfrm>
            <a:off x="11456035" y="501650"/>
            <a:ext cx="351155" cy="43815"/>
          </a:xfrm>
          <a:prstGeom prst="roundRect">
            <a:avLst>
              <a:gd name="adj" fmla="val 50000"/>
            </a:avLst>
          </a:prstGeom>
          <a:solidFill>
            <a:srgbClr val="FFFFFF"/>
          </a:solidFill>
          <a:ln/>
        </p:spPr>
      </p:sp>
      <p:sp>
        <p:nvSpPr>
          <p:cNvPr id="21" name="Text 19"/>
          <p:cNvSpPr/>
          <p:nvPr/>
        </p:nvSpPr>
        <p:spPr>
          <a:xfrm>
            <a:off x="11456035" y="501650"/>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2" name="Shape 20"/>
          <p:cNvSpPr/>
          <p:nvPr/>
        </p:nvSpPr>
        <p:spPr>
          <a:xfrm>
            <a:off x="11456035" y="621665"/>
            <a:ext cx="351155" cy="43815"/>
          </a:xfrm>
          <a:prstGeom prst="roundRect">
            <a:avLst>
              <a:gd name="adj" fmla="val 50000"/>
            </a:avLst>
          </a:prstGeom>
          <a:solidFill>
            <a:srgbClr val="FFFFFF"/>
          </a:solidFill>
          <a:ln/>
        </p:spPr>
      </p:sp>
      <p:sp>
        <p:nvSpPr>
          <p:cNvPr id="23" name="Text 21"/>
          <p:cNvSpPr/>
          <p:nvPr/>
        </p:nvSpPr>
        <p:spPr>
          <a:xfrm>
            <a:off x="11456035" y="62166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4" name="Shape 22"/>
          <p:cNvSpPr/>
          <p:nvPr/>
        </p:nvSpPr>
        <p:spPr>
          <a:xfrm>
            <a:off x="1727190" y="6306820"/>
            <a:ext cx="10080000" cy="0"/>
          </a:xfrm>
          <a:prstGeom prst="line">
            <a:avLst/>
          </a:prstGeom>
          <a:noFill/>
          <a:ln w="19050">
            <a:solidFill>
              <a:srgbClr val="FFFFFF"/>
            </a:solidFill>
            <a:prstDash val="solid"/>
            <a:headEnd type="none"/>
            <a:tailEnd type="none"/>
          </a:ln>
        </p:spPr>
      </p:sp>
      <p:sp>
        <p:nvSpPr>
          <p:cNvPr id="25" name="Shape 23"/>
          <p:cNvSpPr/>
          <p:nvPr/>
        </p:nvSpPr>
        <p:spPr>
          <a:xfrm>
            <a:off x="852805" y="6177280"/>
            <a:ext cx="259080" cy="259080"/>
          </a:xfrm>
          <a:prstGeom prst="ellipse">
            <a:avLst/>
          </a:prstGeom>
          <a:solidFill>
            <a:srgbClr val="FFFFFF"/>
          </a:solidFill>
          <a:ln/>
        </p:spPr>
      </p:sp>
      <p:sp>
        <p:nvSpPr>
          <p:cNvPr id="26" name="Text 24"/>
          <p:cNvSpPr/>
          <p:nvPr/>
        </p:nvSpPr>
        <p:spPr>
          <a:xfrm>
            <a:off x="852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7" name="Shape 25"/>
          <p:cNvSpPr/>
          <p:nvPr/>
        </p:nvSpPr>
        <p:spPr>
          <a:xfrm>
            <a:off x="979805" y="6177280"/>
            <a:ext cx="259080" cy="259080"/>
          </a:xfrm>
          <a:prstGeom prst="ellipse">
            <a:avLst/>
          </a:prstGeom>
          <a:solidFill>
            <a:srgbClr val="000000">
              <a:alpha val="0"/>
            </a:srgbClr>
          </a:solidFill>
          <a:ln w="19050">
            <a:solidFill>
              <a:srgbClr val="FFFFFF"/>
            </a:solidFill>
            <a:prstDash val="solid"/>
          </a:ln>
        </p:spPr>
      </p:sp>
      <p:sp>
        <p:nvSpPr>
          <p:cNvPr id="28" name="Text 26"/>
          <p:cNvSpPr/>
          <p:nvPr/>
        </p:nvSpPr>
        <p:spPr>
          <a:xfrm>
            <a:off x="979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9" name="Shape 27"/>
          <p:cNvSpPr/>
          <p:nvPr/>
        </p:nvSpPr>
        <p:spPr>
          <a:xfrm>
            <a:off x="541655" y="2687320"/>
            <a:ext cx="11172825" cy="2306955"/>
          </a:xfrm>
          <a:prstGeom prst="rect">
            <a:avLst/>
          </a:prstGeom>
          <a:solidFill>
            <a:srgbClr val="000000">
              <a:alpha val="0"/>
            </a:srgbClr>
          </a:solidFill>
          <a:ln/>
        </p:spPr>
      </p:sp>
      <p:sp>
        <p:nvSpPr>
          <p:cNvPr id="30" name="Text 28"/>
          <p:cNvSpPr/>
          <p:nvPr/>
        </p:nvSpPr>
        <p:spPr>
          <a:xfrm>
            <a:off x="541655" y="2687320"/>
            <a:ext cx="11172825" cy="2306955"/>
          </a:xfrm>
          <a:prstGeom prst="rect">
            <a:avLst/>
          </a:prstGeom>
          <a:noFill/>
          <a:ln/>
        </p:spPr>
        <p:txBody>
          <a:bodyPr wrap="square" lIns="45720" tIns="91440" rIns="91440" bIns="45720" rtlCol="0" anchor="t"/>
          <a:lstStyle/>
          <a:p>
            <a:pPr algn="ctr" indent="0" marL="0">
              <a:lnSpc>
                <a:spcPct val="100000"/>
              </a:lnSpc>
              <a:buNone/>
            </a:pPr>
            <a:r>
              <a:rPr lang="en-US" sz="7200" b="1" dirty="0">
                <a:solidFill>
                  <a:srgbClr val="FFFFFF"/>
                </a:solidFill>
                <a:latin typeface="MiSans" pitchFamily="34" charset="0"/>
                <a:ea typeface="MiSans" pitchFamily="34" charset="-122"/>
                <a:cs typeface="MiSans" pitchFamily="34" charset="-120"/>
              </a:rPr>
              <a:t>Problema y Visión</a:t>
            </a:r>
            <a:endParaRPr lang="en-US" sz="1600" dirty="0"/>
          </a:p>
        </p:txBody>
      </p:sp>
      <p:sp>
        <p:nvSpPr>
          <p:cNvPr id="31" name="Text 29"/>
          <p:cNvSpPr/>
          <p:nvPr/>
        </p:nvSpPr>
        <p:spPr>
          <a:xfrm>
            <a:off x="2515235" y="1350010"/>
            <a:ext cx="7161530" cy="1106289"/>
          </a:xfrm>
          <a:prstGeom prst="rect">
            <a:avLst/>
          </a:prstGeom>
          <a:noFill/>
          <a:ln/>
        </p:spPr>
        <p:txBody>
          <a:bodyPr wrap="square" lIns="91440" tIns="45720" rIns="91440" bIns="45720" rtlCol="0" anchor="t">
            <a:spAutoFit/>
          </a:bodyPr>
          <a:lstStyle/>
          <a:p>
            <a:pPr algn="ctr" indent="0" marL="0">
              <a:lnSpc>
                <a:spcPct val="100000"/>
              </a:lnSpc>
              <a:buNone/>
            </a:pPr>
            <a:r>
              <a:rPr lang="en-US" sz="7200" dirty="0">
                <a:solidFill>
                  <a:srgbClr val="FFFFFF"/>
                </a:solidFill>
                <a:latin typeface="MiSans" pitchFamily="34" charset="0"/>
                <a:ea typeface="MiSans" pitchFamily="34" charset="-122"/>
                <a:cs typeface="MiSans" pitchFamily="34" charset="-120"/>
              </a:rPr>
              <a:t>01</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292735" y="295275"/>
            <a:ext cx="558800" cy="558800"/>
          </a:xfrm>
          <a:prstGeom prst="donut">
            <a:avLst/>
          </a:prstGeom>
          <a:gradFill rotWithShape="1" flip="none">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292735" y="295275"/>
            <a:ext cx="558800" cy="558800"/>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a:off x="793750" y="1776730"/>
            <a:ext cx="10858500" cy="3921125"/>
          </a:xfrm>
          <a:prstGeom prst="roundRect">
            <a:avLst>
              <a:gd name="adj" fmla="val 5208"/>
            </a:avLst>
          </a:prstGeom>
          <a:gradFill rotWithShape="1" flip="none">
            <a:gsLst>
              <a:gs pos="0">
                <a:srgbClr val="D7B1D4"/>
              </a:gs>
              <a:gs pos="34000">
                <a:srgbClr val="BC7DB7"/>
              </a:gs>
              <a:gs pos="100000">
                <a:srgbClr val="30225F"/>
              </a:gs>
            </a:gsLst>
            <a:lin ang="13500000" scaled="1"/>
          </a:gradFill>
          <a:ln/>
        </p:spPr>
      </p:sp>
      <p:sp>
        <p:nvSpPr>
          <p:cNvPr id="5" name="Text 3"/>
          <p:cNvSpPr/>
          <p:nvPr/>
        </p:nvSpPr>
        <p:spPr>
          <a:xfrm>
            <a:off x="793750" y="1776730"/>
            <a:ext cx="10858500" cy="392112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 name="Shape 4"/>
          <p:cNvSpPr/>
          <p:nvPr/>
        </p:nvSpPr>
        <p:spPr>
          <a:xfrm>
            <a:off x="666750" y="1649730"/>
            <a:ext cx="10858500" cy="3921125"/>
          </a:xfrm>
          <a:prstGeom prst="roundRect">
            <a:avLst>
              <a:gd name="adj" fmla="val 5208"/>
            </a:avLst>
          </a:prstGeom>
          <a:solidFill>
            <a:srgbClr val="FFFFFF"/>
          </a:solidFill>
          <a:ln w="19050">
            <a:solidFill>
              <a:srgbClr val="402E7F"/>
            </a:solidFill>
            <a:prstDash val="solid"/>
          </a:ln>
        </p:spPr>
      </p:sp>
      <p:sp>
        <p:nvSpPr>
          <p:cNvPr id="7" name="Text 5"/>
          <p:cNvSpPr/>
          <p:nvPr/>
        </p:nvSpPr>
        <p:spPr>
          <a:xfrm>
            <a:off x="666750" y="1649730"/>
            <a:ext cx="10858500" cy="3921125"/>
          </a:xfrm>
          <a:prstGeom prst="rect">
            <a:avLst/>
          </a:prstGeom>
          <a:noFill/>
          <a:ln/>
        </p:spPr>
        <p:txBody>
          <a:bodyPr wrap="square" lIns="45720" tIns="91440" rIns="91440" bIns="45720" rtlCol="0" anchor="ctr"/>
          <a:lstStyle/>
          <a:p>
            <a:pPr indent="0" marL="0">
              <a:lnSpc>
                <a:spcPct val="100000"/>
              </a:lnSpc>
              <a:buNone/>
            </a:pPr>
            <a:endParaRPr lang="en-US" sz="1600" dirty="0"/>
          </a:p>
        </p:txBody>
      </p:sp>
      <p:pic>
        <p:nvPicPr>
          <p:cNvPr id="8" name="Image 0" descr="https://kimi-img.moonshot.cn/pub/slides/slides_tmpl/image/25-09-08-15:08:33-d2v81sdnfo2stf9dkdfg.png">    </p:cNvPr>
          <p:cNvPicPr>
            <a:picLocks noChangeAspect="1"/>
          </p:cNvPicPr>
          <p:nvPr/>
        </p:nvPicPr>
        <p:blipFill>
          <a:blip r:embed="rId1"/>
          <a:srcRect l="40" r="40" t="0" b="0"/>
          <a:stretch/>
        </p:blipFill>
        <p:spPr>
          <a:xfrm>
            <a:off x="4176078" y="1257300"/>
            <a:ext cx="3839845" cy="4786630"/>
          </a:xfrm>
          <a:prstGeom prst="roundRect">
            <a:avLst>
              <a:gd name="adj" fmla="val 4762"/>
            </a:avLst>
          </a:prstGeom>
        </p:spPr>
      </p:pic>
      <p:sp>
        <p:nvSpPr>
          <p:cNvPr id="9" name="Text 6"/>
          <p:cNvSpPr/>
          <p:nvPr/>
        </p:nvSpPr>
        <p:spPr>
          <a:xfrm>
            <a:off x="582930" y="455295"/>
            <a:ext cx="10151745" cy="491728"/>
          </a:xfrm>
          <a:prstGeom prst="rect">
            <a:avLst/>
          </a:prstGeom>
          <a:noFill/>
          <a:ln/>
        </p:spPr>
        <p:txBody>
          <a:bodyPr wrap="square" lIns="91440" tIns="45720" rIns="91440" bIns="45720" rtlCol="0" anchor="t">
            <a:spAutoFit/>
          </a:bodyPr>
          <a:lstStyle/>
          <a:p>
            <a:pPr algn="l" indent="0" marL="0">
              <a:lnSpc>
                <a:spcPct val="100000"/>
              </a:lnSpc>
              <a:buNone/>
            </a:pPr>
            <a:r>
              <a:rPr lang="en-US" sz="3200" b="1" dirty="0">
                <a:solidFill>
                  <a:srgbClr val="1E1C0D"/>
                </a:solidFill>
                <a:latin typeface="MiSans" pitchFamily="34" charset="0"/>
                <a:ea typeface="MiSans" pitchFamily="34" charset="-122"/>
                <a:cs typeface="MiSans" pitchFamily="34" charset="-120"/>
              </a:rPr>
              <a:t>Brecha entre creación digital y física</a:t>
            </a:r>
            <a:endParaRPr lang="en-US" sz="1600" dirty="0"/>
          </a:p>
        </p:txBody>
      </p:sp>
      <p:sp>
        <p:nvSpPr>
          <p:cNvPr id="10" name="Shape 7"/>
          <p:cNvSpPr/>
          <p:nvPr/>
        </p:nvSpPr>
        <p:spPr>
          <a:xfrm flipH="1" flipV="1" rot="16200000">
            <a:off x="5789295" y="455295"/>
            <a:ext cx="615950" cy="12192000"/>
          </a:xfrm>
          <a:prstGeom prst="round2DiagRect">
            <a:avLst>
              <a:gd name="adj1" fmla="val 0"/>
              <a:gd name="adj2" fmla="val 0"/>
            </a:avLst>
          </a:prstGeom>
          <a:solidFill>
            <a:srgbClr val="402E7F"/>
          </a:solidFill>
          <a:ln/>
        </p:spPr>
      </p:sp>
      <p:sp>
        <p:nvSpPr>
          <p:cNvPr id="11" name="Text 8"/>
          <p:cNvSpPr/>
          <p:nvPr/>
        </p:nvSpPr>
        <p:spPr>
          <a:xfrm rot="16200000">
            <a:off x="5789295" y="455295"/>
            <a:ext cx="615950" cy="1219200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2" name="Text 9"/>
          <p:cNvSpPr/>
          <p:nvPr/>
        </p:nvSpPr>
        <p:spPr>
          <a:xfrm>
            <a:off x="1005840" y="1909445"/>
            <a:ext cx="2906820" cy="279598"/>
          </a:xfrm>
          <a:prstGeom prst="rect">
            <a:avLst/>
          </a:prstGeom>
          <a:noFill/>
          <a:ln/>
        </p:spPr>
        <p:txBody>
          <a:bodyPr wrap="square" lIns="91440" tIns="45720" rIns="91440" bIns="45720" rtlCol="0" anchor="t">
            <a:spAutoFit/>
          </a:bodyPr>
          <a:lstStyle/>
          <a:p>
            <a:pPr algn="l" indent="0" marL="0">
              <a:lnSpc>
                <a:spcPct val="100000"/>
              </a:lnSpc>
              <a:buNone/>
            </a:pPr>
            <a:r>
              <a:rPr lang="en-US" sz="1800" b="1" dirty="0">
                <a:solidFill>
                  <a:srgbClr val="402E7F"/>
                </a:solidFill>
                <a:latin typeface="MiSans" pitchFamily="34" charset="0"/>
                <a:ea typeface="MiSans" pitchFamily="34" charset="-122"/>
                <a:cs typeface="MiSans" pitchFamily="34" charset="-120"/>
              </a:rPr>
              <a:t>Problema actual</a:t>
            </a:r>
            <a:endParaRPr lang="en-US" sz="1600" dirty="0"/>
          </a:p>
        </p:txBody>
      </p:sp>
      <p:sp>
        <p:nvSpPr>
          <p:cNvPr id="13" name="Text 10"/>
          <p:cNvSpPr/>
          <p:nvPr/>
        </p:nvSpPr>
        <p:spPr>
          <a:xfrm>
            <a:off x="1005840" y="2496820"/>
            <a:ext cx="2907665" cy="2972594"/>
          </a:xfrm>
          <a:prstGeom prst="rect">
            <a:avLst/>
          </a:prstGeom>
          <a:noFill/>
          <a:ln/>
        </p:spPr>
        <p:txBody>
          <a:bodyPr wrap="square" lIns="91440" tIns="45720" rIns="91440" bIns="45720" rtlCol="0" anchor="t">
            <a:spAutoFit/>
          </a:bodyPr>
          <a:lstStyle/>
          <a:p>
            <a:pPr algn="l" indent="0" marL="0">
              <a:lnSpc>
                <a:spcPct val="150000"/>
              </a:lnSpc>
              <a:buNone/>
            </a:pPr>
            <a:r>
              <a:rPr lang="en-US" sz="1300" dirty="0">
                <a:solidFill>
                  <a:srgbClr val="1E1C0D"/>
                </a:solidFill>
                <a:latin typeface="MiSans" pitchFamily="34" charset="0"/>
                <a:ea typeface="MiSans" pitchFamily="34" charset="-122"/>
                <a:cs typeface="MiSans" pitchFamily="34" charset="-120"/>
              </a:rPr>
              <a:t>En Chile, los creadores de contenido 3D enfrentan desafíos significativos para monetizar sus activos digitales. Dependiendo de plataformas extranjeras, deben invertir grandes sumas en impresoras 3D para materializar piezas puntuales, lo que limita su capacidad de generar ingresos y aumenta los costos innecesarios.</a:t>
            </a:r>
            <a:endParaRPr lang="en-US" sz="1600" dirty="0"/>
          </a:p>
        </p:txBody>
      </p:sp>
      <p:sp>
        <p:nvSpPr>
          <p:cNvPr id="14" name="Text 11"/>
          <p:cNvSpPr/>
          <p:nvPr/>
        </p:nvSpPr>
        <p:spPr>
          <a:xfrm>
            <a:off x="8265160" y="1909445"/>
            <a:ext cx="2906820" cy="279598"/>
          </a:xfrm>
          <a:prstGeom prst="rect">
            <a:avLst/>
          </a:prstGeom>
          <a:noFill/>
          <a:ln/>
        </p:spPr>
        <p:txBody>
          <a:bodyPr wrap="square" lIns="91440" tIns="45720" rIns="91440" bIns="45720" rtlCol="0" anchor="t">
            <a:spAutoFit/>
          </a:bodyPr>
          <a:lstStyle/>
          <a:p>
            <a:pPr algn="l" indent="0" marL="0">
              <a:lnSpc>
                <a:spcPct val="100000"/>
              </a:lnSpc>
              <a:buNone/>
            </a:pPr>
            <a:r>
              <a:rPr lang="en-US" sz="1800" b="1" dirty="0">
                <a:solidFill>
                  <a:srgbClr val="402E7F"/>
                </a:solidFill>
                <a:latin typeface="MiSans" pitchFamily="34" charset="0"/>
                <a:ea typeface="MiSans" pitchFamily="34" charset="-122"/>
                <a:cs typeface="MiSans" pitchFamily="34" charset="-120"/>
              </a:rPr>
              <a:t>Limitaciones actuales</a:t>
            </a:r>
            <a:endParaRPr lang="en-US" sz="1600" dirty="0"/>
          </a:p>
        </p:txBody>
      </p:sp>
      <p:sp>
        <p:nvSpPr>
          <p:cNvPr id="15" name="Text 12"/>
          <p:cNvSpPr/>
          <p:nvPr/>
        </p:nvSpPr>
        <p:spPr>
          <a:xfrm>
            <a:off x="8265160" y="2496820"/>
            <a:ext cx="2907665" cy="2675334"/>
          </a:xfrm>
          <a:prstGeom prst="rect">
            <a:avLst/>
          </a:prstGeom>
          <a:noFill/>
          <a:ln/>
        </p:spPr>
        <p:txBody>
          <a:bodyPr wrap="square" lIns="91440" tIns="45720" rIns="91440" bIns="45720" rtlCol="0" anchor="t">
            <a:spAutoFit/>
          </a:bodyPr>
          <a:lstStyle/>
          <a:p>
            <a:pPr algn="l" indent="0" marL="0">
              <a:lnSpc>
                <a:spcPct val="150000"/>
              </a:lnSpc>
              <a:buNone/>
            </a:pPr>
            <a:r>
              <a:rPr lang="en-US" sz="1300" dirty="0">
                <a:solidFill>
                  <a:srgbClr val="1E1C0D"/>
                </a:solidFill>
                <a:latin typeface="MiSans" pitchFamily="34" charset="0"/>
                <a:ea typeface="MiSans" pitchFamily="34" charset="-122"/>
                <a:cs typeface="MiSans" pitchFamily="34" charset="-120"/>
              </a:rPr>
              <a:t>La falta de infraestructuras locales que faciliten la monetización y distribución segura de activos digitales impide que los creadores aprovechen al máximo su potencial creativo, mientras que la necesidad de inversiones costosas en equipos de impresión 3D actúa como una barrera de entrada significativa.</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292735" y="295275"/>
            <a:ext cx="558800" cy="558800"/>
          </a:xfrm>
          <a:prstGeom prst="donut">
            <a:avLst/>
          </a:prstGeom>
          <a:gradFill rotWithShape="1" flip="none">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292735" y="295275"/>
            <a:ext cx="558800" cy="558800"/>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Text 2"/>
          <p:cNvSpPr/>
          <p:nvPr/>
        </p:nvSpPr>
        <p:spPr>
          <a:xfrm>
            <a:off x="582930" y="455295"/>
            <a:ext cx="10151745" cy="491728"/>
          </a:xfrm>
          <a:prstGeom prst="rect">
            <a:avLst/>
          </a:prstGeom>
          <a:noFill/>
          <a:ln/>
        </p:spPr>
        <p:txBody>
          <a:bodyPr wrap="square" lIns="91440" tIns="45720" rIns="91440" bIns="45720" rtlCol="0" anchor="t">
            <a:spAutoFit/>
          </a:bodyPr>
          <a:lstStyle/>
          <a:p>
            <a:pPr algn="l" indent="0" marL="0">
              <a:lnSpc>
                <a:spcPct val="100000"/>
              </a:lnSpc>
              <a:buNone/>
            </a:pPr>
            <a:r>
              <a:rPr lang="en-US" sz="3200" b="1" dirty="0">
                <a:solidFill>
                  <a:srgbClr val="1E1C0D"/>
                </a:solidFill>
                <a:latin typeface="MiSans" pitchFamily="34" charset="0"/>
                <a:ea typeface="MiSans" pitchFamily="34" charset="-122"/>
                <a:cs typeface="MiSans" pitchFamily="34" charset="-120"/>
              </a:rPr>
              <a:t>Visión de Takopi como solución local</a:t>
            </a:r>
            <a:endParaRPr lang="en-US" sz="1600" dirty="0"/>
          </a:p>
        </p:txBody>
      </p:sp>
      <p:sp>
        <p:nvSpPr>
          <p:cNvPr id="5" name="Shape 3"/>
          <p:cNvSpPr/>
          <p:nvPr/>
        </p:nvSpPr>
        <p:spPr>
          <a:xfrm flipH="1" flipV="1">
            <a:off x="-11430" y="6449060"/>
            <a:ext cx="12211685" cy="408940"/>
          </a:xfrm>
          <a:prstGeom prst="round2DiagRect">
            <a:avLst>
              <a:gd name="adj1" fmla="val 0"/>
              <a:gd name="adj2" fmla="val 0"/>
            </a:avLst>
          </a:prstGeom>
          <a:solidFill>
            <a:srgbClr val="402E7F"/>
          </a:solidFill>
          <a:ln/>
        </p:spPr>
      </p:sp>
      <p:sp>
        <p:nvSpPr>
          <p:cNvPr id="6" name="Text 4"/>
          <p:cNvSpPr/>
          <p:nvPr/>
        </p:nvSpPr>
        <p:spPr>
          <a:xfrm>
            <a:off x="-11430" y="6449060"/>
            <a:ext cx="12211685" cy="40894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7" name="Shape 5"/>
          <p:cNvSpPr/>
          <p:nvPr/>
        </p:nvSpPr>
        <p:spPr>
          <a:xfrm>
            <a:off x="4418330" y="1447800"/>
            <a:ext cx="215265" cy="214630"/>
          </a:xfrm>
          <a:prstGeom prst="ellipse">
            <a:avLst/>
          </a:prstGeom>
          <a:solidFill>
            <a:srgbClr val="402E7F"/>
          </a:solidFill>
          <a:ln/>
        </p:spPr>
      </p:sp>
      <p:sp>
        <p:nvSpPr>
          <p:cNvPr id="8" name="Text 6"/>
          <p:cNvSpPr/>
          <p:nvPr/>
        </p:nvSpPr>
        <p:spPr>
          <a:xfrm>
            <a:off x="4418330" y="1447800"/>
            <a:ext cx="215265" cy="21463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9" name="Shape 7"/>
          <p:cNvSpPr/>
          <p:nvPr/>
        </p:nvSpPr>
        <p:spPr>
          <a:xfrm>
            <a:off x="4415155" y="3568700"/>
            <a:ext cx="337185" cy="336550"/>
          </a:xfrm>
          <a:prstGeom prst="ellipse">
            <a:avLst/>
          </a:prstGeom>
          <a:solidFill>
            <a:srgbClr val="402E7F"/>
          </a:solidFill>
          <a:ln/>
        </p:spPr>
      </p:sp>
      <p:sp>
        <p:nvSpPr>
          <p:cNvPr id="10" name="Text 8"/>
          <p:cNvSpPr/>
          <p:nvPr/>
        </p:nvSpPr>
        <p:spPr>
          <a:xfrm>
            <a:off x="4415155" y="3568700"/>
            <a:ext cx="337185" cy="33655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1" name="Shape 9"/>
          <p:cNvSpPr/>
          <p:nvPr/>
        </p:nvSpPr>
        <p:spPr>
          <a:xfrm>
            <a:off x="4383405" y="1523365"/>
            <a:ext cx="7829550" cy="2045335"/>
          </a:xfrm>
          <a:custGeom>
            <a:avLst/>
            <a:gdLst/>
            <a:ahLst/>
            <a:cxnLst/>
            <a:rect l="l" t="t" r="r" b="b"/>
            <a:pathLst>
              <a:path w="7829550" h="2045335">
                <a:moveTo>
                  <a:pt x="0" y="1022668"/>
                </a:moveTo>
                <a:cubicBezTo>
                  <a:pt x="0" y="458070"/>
                  <a:pt x="409575" y="0"/>
                  <a:pt x="914400" y="0"/>
                </a:cubicBezTo>
                <a:lnTo>
                  <a:pt x="7829550" y="0"/>
                </a:lnTo>
                <a:lnTo>
                  <a:pt x="7829550" y="2045335"/>
                </a:lnTo>
                <a:lnTo>
                  <a:pt x="914400" y="2045335"/>
                </a:lnTo>
                <a:cubicBezTo>
                  <a:pt x="409575" y="2045335"/>
                  <a:pt x="0" y="1587265"/>
                  <a:pt x="0" y="1022668"/>
                </a:cubicBezTo>
                <a:close/>
              </a:path>
            </a:pathLst>
          </a:custGeom>
          <a:solidFill>
            <a:srgbClr val="402E7F"/>
          </a:solidFill>
          <a:ln/>
        </p:spPr>
      </p:sp>
      <p:sp>
        <p:nvSpPr>
          <p:cNvPr id="12" name="Text 10"/>
          <p:cNvSpPr/>
          <p:nvPr/>
        </p:nvSpPr>
        <p:spPr>
          <a:xfrm>
            <a:off x="4383405" y="1523365"/>
            <a:ext cx="7829550" cy="204533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3" name="Shape 11"/>
          <p:cNvSpPr/>
          <p:nvPr/>
        </p:nvSpPr>
        <p:spPr>
          <a:xfrm>
            <a:off x="4383405" y="3875405"/>
            <a:ext cx="7829550" cy="2066925"/>
          </a:xfrm>
          <a:custGeom>
            <a:avLst/>
            <a:gdLst/>
            <a:ahLst/>
            <a:cxnLst/>
            <a:rect l="l" t="t" r="r" b="b"/>
            <a:pathLst>
              <a:path w="7829550" h="2066925">
                <a:moveTo>
                  <a:pt x="0" y="1033463"/>
                </a:moveTo>
                <a:cubicBezTo>
                  <a:pt x="0" y="462905"/>
                  <a:pt x="409575" y="0"/>
                  <a:pt x="914400" y="0"/>
                </a:cubicBezTo>
                <a:lnTo>
                  <a:pt x="7829550" y="0"/>
                </a:lnTo>
                <a:lnTo>
                  <a:pt x="7829550" y="2066925"/>
                </a:lnTo>
                <a:lnTo>
                  <a:pt x="914400" y="2066925"/>
                </a:lnTo>
                <a:cubicBezTo>
                  <a:pt x="409575" y="2066925"/>
                  <a:pt x="0" y="1604020"/>
                  <a:pt x="0" y="1033463"/>
                </a:cubicBezTo>
                <a:close/>
              </a:path>
            </a:pathLst>
          </a:custGeom>
          <a:solidFill>
            <a:srgbClr val="402E7F"/>
          </a:solidFill>
          <a:ln/>
        </p:spPr>
      </p:sp>
      <p:sp>
        <p:nvSpPr>
          <p:cNvPr id="14" name="Text 12"/>
          <p:cNvSpPr/>
          <p:nvPr/>
        </p:nvSpPr>
        <p:spPr>
          <a:xfrm>
            <a:off x="4383405" y="3875405"/>
            <a:ext cx="7829550" cy="206692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5" name="Text 13"/>
          <p:cNvSpPr/>
          <p:nvPr/>
        </p:nvSpPr>
        <p:spPr>
          <a:xfrm>
            <a:off x="760730" y="1565275"/>
            <a:ext cx="3185795" cy="368895"/>
          </a:xfrm>
          <a:prstGeom prst="rect">
            <a:avLst/>
          </a:prstGeom>
          <a:noFill/>
          <a:ln/>
        </p:spPr>
        <p:txBody>
          <a:bodyPr wrap="square" lIns="91440" tIns="45720" rIns="91440" bIns="45720" rtlCol="0" anchor="t">
            <a:spAutoFit/>
          </a:bodyPr>
          <a:lstStyle/>
          <a:p>
            <a:pPr algn="l" indent="0" marL="0">
              <a:lnSpc>
                <a:spcPct val="100000"/>
              </a:lnSpc>
              <a:buNone/>
            </a:pPr>
            <a:r>
              <a:rPr lang="en-US" sz="2400" b="1" dirty="0">
                <a:solidFill>
                  <a:srgbClr val="402E7F"/>
                </a:solidFill>
                <a:latin typeface="MiSans" pitchFamily="34" charset="0"/>
                <a:ea typeface="MiSans" pitchFamily="34" charset="-122"/>
                <a:cs typeface="MiSans" pitchFamily="34" charset="-120"/>
              </a:rPr>
              <a:t>Propuesta de Takopi</a:t>
            </a:r>
            <a:endParaRPr lang="en-US" sz="1600" dirty="0"/>
          </a:p>
        </p:txBody>
      </p:sp>
      <p:sp>
        <p:nvSpPr>
          <p:cNvPr id="16" name="Text 14"/>
          <p:cNvSpPr/>
          <p:nvPr/>
        </p:nvSpPr>
        <p:spPr>
          <a:xfrm>
            <a:off x="760730" y="2376805"/>
            <a:ext cx="3186430" cy="3565525"/>
          </a:xfrm>
          <a:prstGeom prst="rect">
            <a:avLst/>
          </a:prstGeom>
          <a:noFill/>
          <a:ln/>
        </p:spPr>
        <p:txBody>
          <a:bodyPr wrap="square" lIns="91440" tIns="45720" rIns="91440" bIns="45720" rtlCol="0" anchor="t"/>
          <a:lstStyle/>
          <a:p>
            <a:pPr algn="l" indent="0" marL="0">
              <a:lnSpc>
                <a:spcPct val="130000"/>
              </a:lnSpc>
              <a:buNone/>
            </a:pPr>
            <a:r>
              <a:rPr lang="en-US" sz="1700" dirty="0">
                <a:solidFill>
                  <a:srgbClr val="1E1C0D"/>
                </a:solidFill>
                <a:latin typeface="MiSans" pitchFamily="34" charset="0"/>
                <a:ea typeface="MiSans" pitchFamily="34" charset="-122"/>
                <a:cs typeface="MiSans" pitchFamily="34" charset="-120"/>
              </a:rPr>
              <a:t>Takopi propone un ecosistema integral que combina un marketplace de activos digitales, una micro-red social para creadores y un servicio de impresión 3D bajo demanda, todo en un solo plataforma. Esto reduce las fricciones y promueve la economía creativa local.</a:t>
            </a:r>
            <a:endParaRPr lang="en-US" sz="1600" dirty="0"/>
          </a:p>
        </p:txBody>
      </p:sp>
      <p:sp>
        <p:nvSpPr>
          <p:cNvPr id="17" name="Text 15"/>
          <p:cNvSpPr/>
          <p:nvPr/>
        </p:nvSpPr>
        <p:spPr>
          <a:xfrm>
            <a:off x="5048250" y="1704975"/>
            <a:ext cx="6750050" cy="313531"/>
          </a:xfrm>
          <a:prstGeom prst="rect">
            <a:avLst/>
          </a:prstGeom>
          <a:noFill/>
          <a:ln/>
        </p:spPr>
        <p:txBody>
          <a:bodyPr wrap="square" lIns="91440" tIns="45720" rIns="91440" bIns="45720" rtlCol="0" anchor="t">
            <a:spAutoFit/>
          </a:bodyPr>
          <a:lstStyle/>
          <a:p>
            <a:pPr algn="l" indent="0" marL="0">
              <a:lnSpc>
                <a:spcPct val="100000"/>
              </a:lnSpc>
              <a:buNone/>
            </a:pPr>
            <a:r>
              <a:rPr lang="en-US" sz="2000" b="1" dirty="0">
                <a:solidFill>
                  <a:srgbClr val="FFFFFF"/>
                </a:solidFill>
                <a:latin typeface="MiSans" pitchFamily="34" charset="0"/>
                <a:ea typeface="MiSans" pitchFamily="34" charset="-122"/>
                <a:cs typeface="MiSans" pitchFamily="34" charset="-120"/>
              </a:rPr>
              <a:t>Beneficios para creadores</a:t>
            </a:r>
            <a:endParaRPr lang="en-US" sz="1600" dirty="0"/>
          </a:p>
        </p:txBody>
      </p:sp>
      <p:sp>
        <p:nvSpPr>
          <p:cNvPr id="18" name="Text 16"/>
          <p:cNvSpPr/>
          <p:nvPr/>
        </p:nvSpPr>
        <p:spPr>
          <a:xfrm>
            <a:off x="5048250" y="2110740"/>
            <a:ext cx="6749415" cy="1279922"/>
          </a:xfrm>
          <a:prstGeom prst="rect">
            <a:avLst/>
          </a:prstGeom>
          <a:noFill/>
          <a:ln/>
        </p:spPr>
        <p:txBody>
          <a:bodyPr wrap="square" lIns="91440" tIns="45720" rIns="91440" bIns="45720" rtlCol="0" anchor="t">
            <a:spAutoFit/>
          </a:bodyPr>
          <a:lstStyle/>
          <a:p>
            <a:pPr algn="l" indent="0" marL="0">
              <a:lnSpc>
                <a:spcPct val="150000"/>
              </a:lnSpc>
              <a:buNone/>
            </a:pPr>
            <a:r>
              <a:rPr lang="en-US" sz="1400" dirty="0">
                <a:solidFill>
                  <a:srgbClr val="FFFFFF"/>
                </a:solidFill>
                <a:latin typeface="MiSans" pitchFamily="34" charset="0"/>
                <a:ea typeface="MiSans" pitchFamily="34" charset="-122"/>
                <a:cs typeface="MiSans" pitchFamily="34" charset="-120"/>
              </a:rPr>
              <a:t>Los creadores pueden subir, gestionar y licenciar sus activos digitales, exponerlos en un catálogo categorizado con visor 3D y opciones de visualización VR/AR, y ofrecerlos en diferentes esquemas de monetización, desde gratuito hasta licencias comerciales.</a:t>
            </a:r>
            <a:endParaRPr lang="en-US" sz="1600" dirty="0"/>
          </a:p>
        </p:txBody>
      </p:sp>
      <p:sp>
        <p:nvSpPr>
          <p:cNvPr id="19" name="Text 17"/>
          <p:cNvSpPr/>
          <p:nvPr/>
        </p:nvSpPr>
        <p:spPr>
          <a:xfrm>
            <a:off x="5048250" y="4057015"/>
            <a:ext cx="6750050" cy="313531"/>
          </a:xfrm>
          <a:prstGeom prst="rect">
            <a:avLst/>
          </a:prstGeom>
          <a:noFill/>
          <a:ln/>
        </p:spPr>
        <p:txBody>
          <a:bodyPr wrap="square" lIns="91440" tIns="45720" rIns="91440" bIns="45720" rtlCol="0" anchor="t">
            <a:spAutoFit/>
          </a:bodyPr>
          <a:lstStyle/>
          <a:p>
            <a:pPr algn="l" indent="0" marL="0">
              <a:lnSpc>
                <a:spcPct val="100000"/>
              </a:lnSpc>
              <a:buNone/>
            </a:pPr>
            <a:r>
              <a:rPr lang="en-US" sz="2000" b="1" dirty="0">
                <a:solidFill>
                  <a:srgbClr val="FFFFFF"/>
                </a:solidFill>
                <a:latin typeface="MiSans" pitchFamily="34" charset="0"/>
                <a:ea typeface="MiSans" pitchFamily="34" charset="-122"/>
                <a:cs typeface="MiSans" pitchFamily="34" charset="-120"/>
              </a:rPr>
              <a:t>Impacto en la comunidad</a:t>
            </a:r>
            <a:endParaRPr lang="en-US" sz="1600" dirty="0"/>
          </a:p>
        </p:txBody>
      </p:sp>
      <p:sp>
        <p:nvSpPr>
          <p:cNvPr id="20" name="Text 18"/>
          <p:cNvSpPr/>
          <p:nvPr/>
        </p:nvSpPr>
        <p:spPr>
          <a:xfrm>
            <a:off x="5048250" y="4462780"/>
            <a:ext cx="6749415" cy="1279922"/>
          </a:xfrm>
          <a:prstGeom prst="rect">
            <a:avLst/>
          </a:prstGeom>
          <a:noFill/>
          <a:ln/>
        </p:spPr>
        <p:txBody>
          <a:bodyPr wrap="square" lIns="91440" tIns="45720" rIns="91440" bIns="45720" rtlCol="0" anchor="t">
            <a:spAutoFit/>
          </a:bodyPr>
          <a:lstStyle/>
          <a:p>
            <a:pPr algn="l" indent="0" marL="0">
              <a:lnSpc>
                <a:spcPct val="150000"/>
              </a:lnSpc>
              <a:buNone/>
            </a:pPr>
            <a:r>
              <a:rPr lang="en-US" sz="1400" dirty="0">
                <a:solidFill>
                  <a:srgbClr val="FFFFFF"/>
                </a:solidFill>
                <a:latin typeface="MiSans" pitchFamily="34" charset="0"/>
                <a:ea typeface="MiSans" pitchFamily="34" charset="-122"/>
                <a:cs typeface="MiSans" pitchFamily="34" charset="-120"/>
              </a:rPr>
              <a:t>Takopi facilita la monetización de activos digitales, mejora la confianza del comprador con previsualización 3D/VR y ofrece una alternativa local para materializar activos sin la necesidad de invertir en maquinaria costosa, lo que puede impulsar la economía creativa local.</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prstGeom>
          <a:gradFill rotWithShape="1" flip="none">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a:off x="4445" y="0"/>
            <a:ext cx="12187555" cy="6875780"/>
          </a:xfrm>
          <a:prstGeom prst="rect">
            <a:avLst/>
          </a:prstGeom>
          <a:gradFill rotWithShape="1" flip="none">
            <a:gsLst>
              <a:gs pos="0">
                <a:srgbClr val="D7B1D4"/>
              </a:gs>
              <a:gs pos="34000">
                <a:srgbClr val="BC7DB7"/>
              </a:gs>
              <a:gs pos="100000">
                <a:srgbClr val="30225F"/>
              </a:gs>
            </a:gsLst>
            <a:lin ang="13500000" scaled="1"/>
          </a:gradFill>
          <a:ln/>
        </p:spPr>
      </p:sp>
      <p:sp>
        <p:nvSpPr>
          <p:cNvPr id="5" name="Text 3"/>
          <p:cNvSpPr/>
          <p:nvPr/>
        </p:nvSpPr>
        <p:spPr>
          <a:xfrm>
            <a:off x="4445" y="0"/>
            <a:ext cx="12187555" cy="68757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 name="Shape 4"/>
          <p:cNvSpPr/>
          <p:nvPr/>
        </p:nvSpPr>
        <p:spPr>
          <a:xfrm>
            <a:off x="852805" y="469900"/>
            <a:ext cx="106680" cy="106680"/>
          </a:xfrm>
          <a:prstGeom prst="ellipse">
            <a:avLst/>
          </a:prstGeom>
          <a:solidFill>
            <a:srgbClr val="FFFFFF"/>
          </a:solidFill>
          <a:ln/>
        </p:spPr>
      </p:sp>
      <p:sp>
        <p:nvSpPr>
          <p:cNvPr id="7" name="Text 5"/>
          <p:cNvSpPr/>
          <p:nvPr/>
        </p:nvSpPr>
        <p:spPr>
          <a:xfrm>
            <a:off x="85280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8" name="Shape 6"/>
          <p:cNvSpPr/>
          <p:nvPr/>
        </p:nvSpPr>
        <p:spPr>
          <a:xfrm>
            <a:off x="1136650" y="469900"/>
            <a:ext cx="106680" cy="106680"/>
          </a:xfrm>
          <a:prstGeom prst="ellipse">
            <a:avLst/>
          </a:prstGeom>
          <a:solidFill>
            <a:srgbClr val="000000">
              <a:alpha val="0"/>
            </a:srgbClr>
          </a:solidFill>
          <a:ln w="19050">
            <a:solidFill>
              <a:srgbClr val="FFFFFF"/>
            </a:solidFill>
            <a:prstDash val="solid"/>
          </a:ln>
        </p:spPr>
      </p:sp>
      <p:sp>
        <p:nvSpPr>
          <p:cNvPr id="9" name="Text 7"/>
          <p:cNvSpPr/>
          <p:nvPr/>
        </p:nvSpPr>
        <p:spPr>
          <a:xfrm>
            <a:off x="113665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0" name="Shape 8"/>
          <p:cNvSpPr/>
          <p:nvPr/>
        </p:nvSpPr>
        <p:spPr>
          <a:xfrm>
            <a:off x="1420495" y="469900"/>
            <a:ext cx="106680" cy="106680"/>
          </a:xfrm>
          <a:prstGeom prst="ellipse">
            <a:avLst/>
          </a:prstGeom>
          <a:solidFill>
            <a:srgbClr val="FFFFFF"/>
          </a:solidFill>
          <a:ln/>
        </p:spPr>
      </p:sp>
      <p:sp>
        <p:nvSpPr>
          <p:cNvPr id="11" name="Text 9"/>
          <p:cNvSpPr/>
          <p:nvPr/>
        </p:nvSpPr>
        <p:spPr>
          <a:xfrm>
            <a:off x="142049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2" name="Shape 10"/>
          <p:cNvSpPr/>
          <p:nvPr/>
        </p:nvSpPr>
        <p:spPr>
          <a:xfrm>
            <a:off x="1704340" y="469900"/>
            <a:ext cx="106680" cy="106680"/>
          </a:xfrm>
          <a:prstGeom prst="ellipse">
            <a:avLst/>
          </a:prstGeom>
          <a:solidFill>
            <a:srgbClr val="000000">
              <a:alpha val="0"/>
            </a:srgbClr>
          </a:solidFill>
          <a:ln w="19050">
            <a:solidFill>
              <a:srgbClr val="FFFFFF"/>
            </a:solidFill>
            <a:prstDash val="solid"/>
          </a:ln>
        </p:spPr>
      </p:sp>
      <p:sp>
        <p:nvSpPr>
          <p:cNvPr id="13" name="Text 11"/>
          <p:cNvSpPr/>
          <p:nvPr/>
        </p:nvSpPr>
        <p:spPr>
          <a:xfrm>
            <a:off x="170434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4" name="Shape 12"/>
          <p:cNvSpPr/>
          <p:nvPr/>
        </p:nvSpPr>
        <p:spPr>
          <a:xfrm>
            <a:off x="1988185" y="469900"/>
            <a:ext cx="106680" cy="106680"/>
          </a:xfrm>
          <a:prstGeom prst="ellipse">
            <a:avLst/>
          </a:prstGeom>
          <a:solidFill>
            <a:srgbClr val="FFFFFF"/>
          </a:solidFill>
          <a:ln/>
        </p:spPr>
      </p:sp>
      <p:sp>
        <p:nvSpPr>
          <p:cNvPr id="15" name="Text 13"/>
          <p:cNvSpPr/>
          <p:nvPr/>
        </p:nvSpPr>
        <p:spPr>
          <a:xfrm>
            <a:off x="198818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6" name="Shape 14"/>
          <p:cNvSpPr/>
          <p:nvPr/>
        </p:nvSpPr>
        <p:spPr>
          <a:xfrm>
            <a:off x="2272030" y="469900"/>
            <a:ext cx="106680" cy="106680"/>
          </a:xfrm>
          <a:prstGeom prst="ellipse">
            <a:avLst/>
          </a:prstGeom>
          <a:solidFill>
            <a:srgbClr val="000000">
              <a:alpha val="0"/>
            </a:srgbClr>
          </a:solidFill>
          <a:ln w="19050">
            <a:solidFill>
              <a:srgbClr val="FFFFFF"/>
            </a:solidFill>
            <a:prstDash val="solid"/>
          </a:ln>
        </p:spPr>
      </p:sp>
      <p:sp>
        <p:nvSpPr>
          <p:cNvPr id="17" name="Text 15"/>
          <p:cNvSpPr/>
          <p:nvPr/>
        </p:nvSpPr>
        <p:spPr>
          <a:xfrm>
            <a:off x="227203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8" name="Shape 16"/>
          <p:cNvSpPr/>
          <p:nvPr/>
        </p:nvSpPr>
        <p:spPr>
          <a:xfrm>
            <a:off x="11456035" y="381635"/>
            <a:ext cx="351155" cy="43815"/>
          </a:xfrm>
          <a:prstGeom prst="roundRect">
            <a:avLst>
              <a:gd name="adj" fmla="val 50000"/>
            </a:avLst>
          </a:prstGeom>
          <a:solidFill>
            <a:srgbClr val="FFFFFF"/>
          </a:solidFill>
          <a:ln/>
        </p:spPr>
      </p:sp>
      <p:sp>
        <p:nvSpPr>
          <p:cNvPr id="19" name="Text 17"/>
          <p:cNvSpPr/>
          <p:nvPr/>
        </p:nvSpPr>
        <p:spPr>
          <a:xfrm>
            <a:off x="11456035" y="38163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0" name="Shape 18"/>
          <p:cNvSpPr/>
          <p:nvPr/>
        </p:nvSpPr>
        <p:spPr>
          <a:xfrm>
            <a:off x="11456035" y="501650"/>
            <a:ext cx="351155" cy="43815"/>
          </a:xfrm>
          <a:prstGeom prst="roundRect">
            <a:avLst>
              <a:gd name="adj" fmla="val 50000"/>
            </a:avLst>
          </a:prstGeom>
          <a:solidFill>
            <a:srgbClr val="FFFFFF"/>
          </a:solidFill>
          <a:ln/>
        </p:spPr>
      </p:sp>
      <p:sp>
        <p:nvSpPr>
          <p:cNvPr id="21" name="Text 19"/>
          <p:cNvSpPr/>
          <p:nvPr/>
        </p:nvSpPr>
        <p:spPr>
          <a:xfrm>
            <a:off x="11456035" y="501650"/>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2" name="Shape 20"/>
          <p:cNvSpPr/>
          <p:nvPr/>
        </p:nvSpPr>
        <p:spPr>
          <a:xfrm>
            <a:off x="11456035" y="621665"/>
            <a:ext cx="351155" cy="43815"/>
          </a:xfrm>
          <a:prstGeom prst="roundRect">
            <a:avLst>
              <a:gd name="adj" fmla="val 50000"/>
            </a:avLst>
          </a:prstGeom>
          <a:solidFill>
            <a:srgbClr val="FFFFFF"/>
          </a:solidFill>
          <a:ln/>
        </p:spPr>
      </p:sp>
      <p:sp>
        <p:nvSpPr>
          <p:cNvPr id="23" name="Text 21"/>
          <p:cNvSpPr/>
          <p:nvPr/>
        </p:nvSpPr>
        <p:spPr>
          <a:xfrm>
            <a:off x="11456035" y="62166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4" name="Shape 22"/>
          <p:cNvSpPr/>
          <p:nvPr/>
        </p:nvSpPr>
        <p:spPr>
          <a:xfrm>
            <a:off x="1727190" y="6306820"/>
            <a:ext cx="10080000" cy="0"/>
          </a:xfrm>
          <a:prstGeom prst="line">
            <a:avLst/>
          </a:prstGeom>
          <a:noFill/>
          <a:ln w="19050">
            <a:solidFill>
              <a:srgbClr val="FFFFFF"/>
            </a:solidFill>
            <a:prstDash val="solid"/>
            <a:headEnd type="none"/>
            <a:tailEnd type="none"/>
          </a:ln>
        </p:spPr>
      </p:sp>
      <p:sp>
        <p:nvSpPr>
          <p:cNvPr id="25" name="Shape 23"/>
          <p:cNvSpPr/>
          <p:nvPr/>
        </p:nvSpPr>
        <p:spPr>
          <a:xfrm>
            <a:off x="852805" y="6177280"/>
            <a:ext cx="259080" cy="259080"/>
          </a:xfrm>
          <a:prstGeom prst="ellipse">
            <a:avLst/>
          </a:prstGeom>
          <a:solidFill>
            <a:srgbClr val="FFFFFF"/>
          </a:solidFill>
          <a:ln/>
        </p:spPr>
      </p:sp>
      <p:sp>
        <p:nvSpPr>
          <p:cNvPr id="26" name="Text 24"/>
          <p:cNvSpPr/>
          <p:nvPr/>
        </p:nvSpPr>
        <p:spPr>
          <a:xfrm>
            <a:off x="852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7" name="Shape 25"/>
          <p:cNvSpPr/>
          <p:nvPr/>
        </p:nvSpPr>
        <p:spPr>
          <a:xfrm>
            <a:off x="979805" y="6177280"/>
            <a:ext cx="259080" cy="259080"/>
          </a:xfrm>
          <a:prstGeom prst="ellipse">
            <a:avLst/>
          </a:prstGeom>
          <a:solidFill>
            <a:srgbClr val="000000">
              <a:alpha val="0"/>
            </a:srgbClr>
          </a:solidFill>
          <a:ln w="19050">
            <a:solidFill>
              <a:srgbClr val="FFFFFF"/>
            </a:solidFill>
            <a:prstDash val="solid"/>
          </a:ln>
        </p:spPr>
      </p:sp>
      <p:sp>
        <p:nvSpPr>
          <p:cNvPr id="28" name="Text 26"/>
          <p:cNvSpPr/>
          <p:nvPr/>
        </p:nvSpPr>
        <p:spPr>
          <a:xfrm>
            <a:off x="979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9" name="Shape 27"/>
          <p:cNvSpPr/>
          <p:nvPr/>
        </p:nvSpPr>
        <p:spPr>
          <a:xfrm>
            <a:off x="541655" y="2687320"/>
            <a:ext cx="11172825" cy="2306955"/>
          </a:xfrm>
          <a:prstGeom prst="rect">
            <a:avLst/>
          </a:prstGeom>
          <a:solidFill>
            <a:srgbClr val="000000">
              <a:alpha val="0"/>
            </a:srgbClr>
          </a:solidFill>
          <a:ln/>
        </p:spPr>
      </p:sp>
      <p:sp>
        <p:nvSpPr>
          <p:cNvPr id="30" name="Text 28"/>
          <p:cNvSpPr/>
          <p:nvPr/>
        </p:nvSpPr>
        <p:spPr>
          <a:xfrm>
            <a:off x="541655" y="2687320"/>
            <a:ext cx="11172825" cy="2306955"/>
          </a:xfrm>
          <a:prstGeom prst="rect">
            <a:avLst/>
          </a:prstGeom>
          <a:noFill/>
          <a:ln/>
        </p:spPr>
        <p:txBody>
          <a:bodyPr wrap="square" lIns="45720" tIns="91440" rIns="91440" bIns="45720" rtlCol="0" anchor="t"/>
          <a:lstStyle/>
          <a:p>
            <a:pPr algn="ctr" indent="0" marL="0">
              <a:lnSpc>
                <a:spcPct val="100000"/>
              </a:lnSpc>
              <a:buNone/>
            </a:pPr>
            <a:r>
              <a:rPr lang="en-US" sz="7200" b="1" dirty="0">
                <a:solidFill>
                  <a:srgbClr val="FFFFFF"/>
                </a:solidFill>
                <a:latin typeface="MiSans" pitchFamily="34" charset="0"/>
                <a:ea typeface="MiSans" pitchFamily="34" charset="-122"/>
                <a:cs typeface="MiSans" pitchFamily="34" charset="-120"/>
              </a:rPr>
              <a:t>Modelo de Negocio</a:t>
            </a:r>
            <a:endParaRPr lang="en-US" sz="1600" dirty="0"/>
          </a:p>
        </p:txBody>
      </p:sp>
      <p:sp>
        <p:nvSpPr>
          <p:cNvPr id="31" name="Text 29"/>
          <p:cNvSpPr/>
          <p:nvPr/>
        </p:nvSpPr>
        <p:spPr>
          <a:xfrm>
            <a:off x="2515235" y="1350010"/>
            <a:ext cx="7161530" cy="1106289"/>
          </a:xfrm>
          <a:prstGeom prst="rect">
            <a:avLst/>
          </a:prstGeom>
          <a:noFill/>
          <a:ln/>
        </p:spPr>
        <p:txBody>
          <a:bodyPr wrap="square" lIns="91440" tIns="45720" rIns="91440" bIns="45720" rtlCol="0" anchor="t">
            <a:spAutoFit/>
          </a:bodyPr>
          <a:lstStyle/>
          <a:p>
            <a:pPr algn="ctr" indent="0" marL="0">
              <a:lnSpc>
                <a:spcPct val="100000"/>
              </a:lnSpc>
              <a:buNone/>
            </a:pPr>
            <a:r>
              <a:rPr lang="en-US" sz="7200" dirty="0">
                <a:solidFill>
                  <a:srgbClr val="FFFFFF"/>
                </a:solidFill>
                <a:latin typeface="MiSans" pitchFamily="34" charset="0"/>
                <a:ea typeface="MiSans" pitchFamily="34" charset="-122"/>
                <a:cs typeface="MiSans" pitchFamily="34" charset="-120"/>
              </a:rPr>
              <a:t>02</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prstGeom>
          <a:gradFill rotWithShape="1" flip="none">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Text 2"/>
          <p:cNvSpPr/>
          <p:nvPr/>
        </p:nvSpPr>
        <p:spPr>
          <a:xfrm>
            <a:off x="582930" y="455295"/>
            <a:ext cx="10151745" cy="491728"/>
          </a:xfrm>
          <a:prstGeom prst="rect">
            <a:avLst/>
          </a:prstGeom>
          <a:noFill/>
          <a:ln/>
        </p:spPr>
        <p:txBody>
          <a:bodyPr wrap="square" lIns="91440" tIns="45720" rIns="91440" bIns="45720" rtlCol="0" anchor="t">
            <a:spAutoFit/>
          </a:bodyPr>
          <a:lstStyle/>
          <a:p>
            <a:pPr algn="l" indent="0" marL="0">
              <a:lnSpc>
                <a:spcPct val="100000"/>
              </a:lnSpc>
              <a:buNone/>
            </a:pPr>
            <a:r>
              <a:rPr lang="en-US" sz="3200" b="1" dirty="0">
                <a:solidFill>
                  <a:srgbClr val="1E1C0D"/>
                </a:solidFill>
                <a:latin typeface="MiSans" pitchFamily="34" charset="0"/>
                <a:ea typeface="MiSans" pitchFamily="34" charset="-122"/>
                <a:cs typeface="MiSans" pitchFamily="34" charset="-120"/>
              </a:rPr>
              <a:t>Tres líneas de valor integradas</a:t>
            </a:r>
            <a:endParaRPr lang="en-US" sz="1600" dirty="0"/>
          </a:p>
        </p:txBody>
      </p:sp>
      <p:sp>
        <p:nvSpPr>
          <p:cNvPr id="5" name="Shape 3"/>
          <p:cNvSpPr/>
          <p:nvPr/>
        </p:nvSpPr>
        <p:spPr>
          <a:xfrm flipH="1" flipV="1" rot="16200000">
            <a:off x="10104120" y="-137795"/>
            <a:ext cx="1957705" cy="2233930"/>
          </a:xfrm>
          <a:prstGeom prst="round2DiagRect">
            <a:avLst>
              <a:gd name="adj1" fmla="val 0"/>
              <a:gd name="adj2" fmla="val 0"/>
            </a:avLst>
          </a:prstGeom>
          <a:solidFill>
            <a:srgbClr val="402E7F"/>
          </a:solidFill>
          <a:ln/>
        </p:spPr>
      </p:sp>
      <p:sp>
        <p:nvSpPr>
          <p:cNvPr id="6" name="Text 4"/>
          <p:cNvSpPr/>
          <p:nvPr/>
        </p:nvSpPr>
        <p:spPr>
          <a:xfrm rot="16200000">
            <a:off x="10104120" y="-137795"/>
            <a:ext cx="1957705" cy="2233930"/>
          </a:xfrm>
          <a:prstGeom prst="rect">
            <a:avLst/>
          </a:prstGeom>
          <a:noFill/>
          <a:ln/>
        </p:spPr>
        <p:txBody>
          <a:bodyPr wrap="square" lIns="45720" tIns="91440" rIns="91440" bIns="45720" rtlCol="0" anchor="ctr"/>
          <a:lstStyle/>
          <a:p>
            <a:pPr indent="0" marL="0">
              <a:lnSpc>
                <a:spcPct val="100000"/>
              </a:lnSpc>
              <a:buNone/>
            </a:pPr>
            <a:endParaRPr lang="en-US" sz="1600" dirty="0"/>
          </a:p>
        </p:txBody>
      </p:sp>
      <p:pic>
        <p:nvPicPr>
          <p:cNvPr id="7" name="Image 0" descr="https://kimi-img.moonshot.cn/pub/slides/slides_tmpl/image/25-09-08-15:08:30-d2v81rlnfo2stf9dkdbg.png">    </p:cNvPr>
          <p:cNvPicPr>
            <a:picLocks noChangeAspect="1"/>
          </p:cNvPicPr>
          <p:nvPr/>
        </p:nvPicPr>
        <p:blipFill>
          <a:blip r:embed="rId1"/>
          <a:srcRect l="0" r="0" t="7" b="7"/>
          <a:stretch/>
        </p:blipFill>
        <p:spPr>
          <a:xfrm>
            <a:off x="6347460" y="1139825"/>
            <a:ext cx="4548505" cy="4359910"/>
          </a:xfrm>
          <a:prstGeom prst="rect">
            <a:avLst/>
          </a:prstGeom>
        </p:spPr>
      </p:pic>
      <p:sp>
        <p:nvSpPr>
          <p:cNvPr id="8" name="Text 5"/>
          <p:cNvSpPr/>
          <p:nvPr/>
        </p:nvSpPr>
        <p:spPr>
          <a:xfrm>
            <a:off x="938530" y="1738630"/>
            <a:ext cx="4226578" cy="436563"/>
          </a:xfrm>
          <a:prstGeom prst="rect">
            <a:avLst/>
          </a:prstGeom>
          <a:noFill/>
          <a:ln/>
        </p:spPr>
        <p:txBody>
          <a:bodyPr wrap="square" lIns="91440" tIns="45720" rIns="91440" bIns="45720" rtlCol="0" anchor="t">
            <a:spAutoFit/>
          </a:bodyPr>
          <a:lstStyle/>
          <a:p>
            <a:pPr algn="l" indent="0" marL="0">
              <a:lnSpc>
                <a:spcPct val="100000"/>
              </a:lnSpc>
              <a:buNone/>
            </a:pPr>
            <a:r>
              <a:rPr lang="en-US" sz="2800" b="1" dirty="0">
                <a:solidFill>
                  <a:srgbClr val="402E7F"/>
                </a:solidFill>
                <a:latin typeface="MiSans" pitchFamily="34" charset="0"/>
                <a:ea typeface="MiSans" pitchFamily="34" charset="-122"/>
                <a:cs typeface="MiSans" pitchFamily="34" charset="-120"/>
              </a:rPr>
              <a:t>Integración de valor</a:t>
            </a:r>
            <a:endParaRPr lang="en-US" sz="1600" dirty="0"/>
          </a:p>
        </p:txBody>
      </p:sp>
      <p:sp>
        <p:nvSpPr>
          <p:cNvPr id="9" name="Text 6"/>
          <p:cNvSpPr/>
          <p:nvPr/>
        </p:nvSpPr>
        <p:spPr>
          <a:xfrm>
            <a:off x="976355" y="2719705"/>
            <a:ext cx="4236360" cy="3010535"/>
          </a:xfrm>
          <a:prstGeom prst="rect">
            <a:avLst/>
          </a:prstGeom>
          <a:noFill/>
          <a:ln/>
        </p:spPr>
        <p:txBody>
          <a:bodyPr wrap="square" lIns="91440" tIns="45720" rIns="91440" bIns="45720" rtlCol="0" anchor="t"/>
          <a:lstStyle/>
          <a:p>
            <a:pPr algn="l" indent="0" marL="0">
              <a:lnSpc>
                <a:spcPct val="120000"/>
              </a:lnSpc>
              <a:buNone/>
            </a:pPr>
            <a:r>
              <a:rPr lang="en-US" sz="2000" dirty="0">
                <a:solidFill>
                  <a:srgbClr val="1E1C0D"/>
                </a:solidFill>
                <a:latin typeface="MiSans" pitchFamily="34" charset="0"/>
                <a:ea typeface="MiSans" pitchFamily="34" charset="-122"/>
                <a:cs typeface="MiSans" pitchFamily="34" charset="-120"/>
              </a:rPr>
              <a:t>Takopi combina tres líneas de valor en una sola plataforma: un marketplace de activos digitales con visor web y preview VR/AR, una micro-red social con perfiles, likes y comentarios, y un servicio de impresión 3D bajo demanda con estimación automática de costos y despacho a domicilio.</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292735" y="295275"/>
            <a:ext cx="558800" cy="558800"/>
          </a:xfrm>
          <a:prstGeom prst="donut">
            <a:avLst/>
          </a:prstGeom>
          <a:gradFill rotWithShape="1" flip="none">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292735" y="295275"/>
            <a:ext cx="558800" cy="558800"/>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a:off x="-317" y="4511040"/>
            <a:ext cx="12219305" cy="2346960"/>
          </a:xfrm>
          <a:prstGeom prst="rect">
            <a:avLst/>
          </a:prstGeom>
          <a:solidFill>
            <a:srgbClr val="533D78"/>
          </a:solidFill>
          <a:ln/>
        </p:spPr>
      </p:sp>
      <p:sp>
        <p:nvSpPr>
          <p:cNvPr id="5" name="Text 3"/>
          <p:cNvSpPr/>
          <p:nvPr/>
        </p:nvSpPr>
        <p:spPr>
          <a:xfrm>
            <a:off x="-317" y="4511040"/>
            <a:ext cx="12219305" cy="234696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 name="Shape 4"/>
          <p:cNvSpPr/>
          <p:nvPr/>
        </p:nvSpPr>
        <p:spPr>
          <a:xfrm>
            <a:off x="868680" y="1624330"/>
            <a:ext cx="2629535" cy="4161155"/>
          </a:xfrm>
          <a:prstGeom prst="roundRect">
            <a:avLst>
              <a:gd name="adj" fmla="val 6809"/>
            </a:avLst>
          </a:prstGeom>
          <a:solidFill>
            <a:srgbClr val="FFFFFF"/>
          </a:solidFill>
          <a:ln w="19050">
            <a:gradFill rotWithShape="1" flip="none">
              <a:gsLst>
                <a:gs pos="0">
                  <a:srgbClr val="BC7DB7"/>
                </a:gs>
                <a:gs pos="100000">
                  <a:srgbClr val="AF9DCD"/>
                </a:gs>
              </a:gsLst>
              <a:lin ang="2700000" scaled="1"/>
            </a:gradFill>
            <a:prstDash val="solid"/>
          </a:ln>
          <a:effectLst>
            <a:outerShdw sx="100000" sy="100000" kx="0" ky="0" algn="bl" rotWithShape="0" blurRad="50800" dist="26941" dir="2700000">
              <a:srgbClr val="30225f">
                <a:alpha val="40000"/>
              </a:srgbClr>
            </a:outerShdw>
          </a:effectLst>
        </p:spPr>
      </p:sp>
      <p:sp>
        <p:nvSpPr>
          <p:cNvPr id="7" name="Text 5"/>
          <p:cNvSpPr/>
          <p:nvPr/>
        </p:nvSpPr>
        <p:spPr>
          <a:xfrm>
            <a:off x="868680" y="1624330"/>
            <a:ext cx="2629535" cy="416115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8" name="Shape 6"/>
          <p:cNvSpPr/>
          <p:nvPr/>
        </p:nvSpPr>
        <p:spPr>
          <a:xfrm>
            <a:off x="3603625" y="1624330"/>
            <a:ext cx="2629535" cy="4161155"/>
          </a:xfrm>
          <a:prstGeom prst="roundRect">
            <a:avLst>
              <a:gd name="adj" fmla="val 6809"/>
            </a:avLst>
          </a:prstGeom>
          <a:solidFill>
            <a:srgbClr val="FFFFFF"/>
          </a:solidFill>
          <a:ln w="19050">
            <a:gradFill rotWithShape="1" flip="none">
              <a:gsLst>
                <a:gs pos="0">
                  <a:srgbClr val="BC7DB7"/>
                </a:gs>
                <a:gs pos="100000">
                  <a:srgbClr val="AF9DCD"/>
                </a:gs>
              </a:gsLst>
              <a:lin ang="2700000" scaled="1"/>
            </a:gradFill>
            <a:prstDash val="solid"/>
          </a:ln>
          <a:effectLst>
            <a:outerShdw sx="100000" sy="100000" kx="0" ky="0" algn="bl" rotWithShape="0" blurRad="50800" dist="26941" dir="2700000">
              <a:srgbClr val="30225f">
                <a:alpha val="40000"/>
              </a:srgbClr>
            </a:outerShdw>
          </a:effectLst>
        </p:spPr>
      </p:sp>
      <p:sp>
        <p:nvSpPr>
          <p:cNvPr id="9" name="Text 7"/>
          <p:cNvSpPr/>
          <p:nvPr/>
        </p:nvSpPr>
        <p:spPr>
          <a:xfrm>
            <a:off x="3603625" y="1624330"/>
            <a:ext cx="2629535" cy="416115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0" name="Shape 8"/>
          <p:cNvSpPr/>
          <p:nvPr/>
        </p:nvSpPr>
        <p:spPr>
          <a:xfrm>
            <a:off x="6338570" y="1624330"/>
            <a:ext cx="2629535" cy="4161155"/>
          </a:xfrm>
          <a:prstGeom prst="roundRect">
            <a:avLst>
              <a:gd name="adj" fmla="val 6809"/>
            </a:avLst>
          </a:prstGeom>
          <a:solidFill>
            <a:srgbClr val="FFFFFF"/>
          </a:solidFill>
          <a:ln w="19050">
            <a:gradFill rotWithShape="1" flip="none">
              <a:gsLst>
                <a:gs pos="0">
                  <a:srgbClr val="BC7DB7"/>
                </a:gs>
                <a:gs pos="100000">
                  <a:srgbClr val="AF9DCD"/>
                </a:gs>
              </a:gsLst>
              <a:lin ang="2700000" scaled="1"/>
            </a:gradFill>
            <a:prstDash val="solid"/>
          </a:ln>
          <a:effectLst>
            <a:outerShdw sx="100000" sy="100000" kx="0" ky="0" algn="bl" rotWithShape="0" blurRad="50800" dist="26941" dir="2700000">
              <a:srgbClr val="30225f">
                <a:alpha val="40000"/>
              </a:srgbClr>
            </a:outerShdw>
          </a:effectLst>
        </p:spPr>
      </p:sp>
      <p:sp>
        <p:nvSpPr>
          <p:cNvPr id="11" name="Text 9"/>
          <p:cNvSpPr/>
          <p:nvPr/>
        </p:nvSpPr>
        <p:spPr>
          <a:xfrm>
            <a:off x="6338570" y="1624330"/>
            <a:ext cx="2629535" cy="416115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2" name="Shape 10"/>
          <p:cNvSpPr/>
          <p:nvPr/>
        </p:nvSpPr>
        <p:spPr>
          <a:xfrm>
            <a:off x="9073515" y="1624330"/>
            <a:ext cx="2629535" cy="4161155"/>
          </a:xfrm>
          <a:prstGeom prst="roundRect">
            <a:avLst>
              <a:gd name="adj" fmla="val 6809"/>
            </a:avLst>
          </a:prstGeom>
          <a:solidFill>
            <a:srgbClr val="FFFFFF"/>
          </a:solidFill>
          <a:ln w="19050">
            <a:gradFill rotWithShape="1" flip="none">
              <a:gsLst>
                <a:gs pos="0">
                  <a:srgbClr val="BC7DB7"/>
                </a:gs>
                <a:gs pos="100000">
                  <a:srgbClr val="AF9DCD"/>
                </a:gs>
              </a:gsLst>
              <a:lin ang="2700000" scaled="1"/>
            </a:gradFill>
            <a:prstDash val="solid"/>
          </a:ln>
          <a:effectLst>
            <a:outerShdw sx="100000" sy="100000" kx="0" ky="0" algn="bl" rotWithShape="0" blurRad="50800" dist="26941" dir="2700000">
              <a:srgbClr val="30225f">
                <a:alpha val="40000"/>
              </a:srgbClr>
            </a:outerShdw>
          </a:effectLst>
        </p:spPr>
      </p:sp>
      <p:sp>
        <p:nvSpPr>
          <p:cNvPr id="13" name="Text 11"/>
          <p:cNvSpPr/>
          <p:nvPr/>
        </p:nvSpPr>
        <p:spPr>
          <a:xfrm>
            <a:off x="9073515" y="1624330"/>
            <a:ext cx="2629535" cy="416115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4" name="Text 12"/>
          <p:cNvSpPr/>
          <p:nvPr/>
        </p:nvSpPr>
        <p:spPr>
          <a:xfrm>
            <a:off x="582930" y="454660"/>
            <a:ext cx="8682990" cy="491728"/>
          </a:xfrm>
          <a:prstGeom prst="rect">
            <a:avLst/>
          </a:prstGeom>
          <a:noFill/>
          <a:ln/>
        </p:spPr>
        <p:txBody>
          <a:bodyPr wrap="square" lIns="91440" tIns="45720" rIns="91440" bIns="45720" rtlCol="0" anchor="t">
            <a:spAutoFit/>
          </a:bodyPr>
          <a:lstStyle/>
          <a:p>
            <a:pPr algn="l" indent="0" marL="0">
              <a:lnSpc>
                <a:spcPct val="100000"/>
              </a:lnSpc>
              <a:buNone/>
            </a:pPr>
            <a:r>
              <a:rPr lang="en-US" sz="3200" b="1" dirty="0">
                <a:solidFill>
                  <a:srgbClr val="1E1C0D"/>
                </a:solidFill>
                <a:latin typeface="MiSans" pitchFamily="34" charset="0"/>
                <a:ea typeface="MiSans" pitchFamily="34" charset="-122"/>
                <a:cs typeface="MiSans" pitchFamily="34" charset="-120"/>
              </a:rPr>
              <a:t>Flujo de usuario end-to-end</a:t>
            </a:r>
            <a:endParaRPr lang="en-US" sz="1600" dirty="0"/>
          </a:p>
        </p:txBody>
      </p:sp>
      <p:sp>
        <p:nvSpPr>
          <p:cNvPr id="15" name="Text 13"/>
          <p:cNvSpPr/>
          <p:nvPr/>
        </p:nvSpPr>
        <p:spPr>
          <a:xfrm>
            <a:off x="956945" y="1890395"/>
            <a:ext cx="2386330" cy="313531"/>
          </a:xfrm>
          <a:prstGeom prst="rect">
            <a:avLst/>
          </a:prstGeom>
          <a:noFill/>
          <a:ln/>
        </p:spPr>
        <p:txBody>
          <a:bodyPr wrap="square" lIns="91440" tIns="45720" rIns="91440" bIns="45720" rtlCol="0" anchor="t">
            <a:spAutoFit/>
          </a:bodyPr>
          <a:lstStyle/>
          <a:p>
            <a:pPr algn="ctr" indent="0" marL="0">
              <a:lnSpc>
                <a:spcPct val="100000"/>
              </a:lnSpc>
              <a:buNone/>
            </a:pPr>
            <a:r>
              <a:rPr lang="en-US" sz="2000" b="1" dirty="0">
                <a:solidFill>
                  <a:srgbClr val="402E7F"/>
                </a:solidFill>
                <a:latin typeface="MiSans" pitchFamily="34" charset="0"/>
                <a:ea typeface="MiSans" pitchFamily="34" charset="-122"/>
                <a:cs typeface="MiSans" pitchFamily="34" charset="-120"/>
              </a:rPr>
              <a:t>Subida y licencia</a:t>
            </a:r>
            <a:endParaRPr lang="en-US" sz="1600" dirty="0"/>
          </a:p>
        </p:txBody>
      </p:sp>
      <p:sp>
        <p:nvSpPr>
          <p:cNvPr id="16" name="Text 14"/>
          <p:cNvSpPr/>
          <p:nvPr/>
        </p:nvSpPr>
        <p:spPr>
          <a:xfrm>
            <a:off x="977265" y="2628900"/>
            <a:ext cx="2521585" cy="2865120"/>
          </a:xfrm>
          <a:prstGeom prst="rect">
            <a:avLst/>
          </a:prstGeom>
          <a:noFill/>
          <a:ln/>
        </p:spPr>
        <p:txBody>
          <a:bodyPr wrap="square" lIns="91440" tIns="45720" rIns="91440" bIns="45720" rtlCol="0" anchor="t"/>
          <a:lstStyle/>
          <a:p>
            <a:pPr algn="l" indent="0" marL="0">
              <a:lnSpc>
                <a:spcPct val="110000"/>
              </a:lnSpc>
              <a:buNone/>
            </a:pPr>
            <a:r>
              <a:rPr lang="en-US" sz="1600" dirty="0">
                <a:solidFill>
                  <a:srgbClr val="1E1C0D"/>
                </a:solidFill>
                <a:latin typeface="MiSans" pitchFamily="34" charset="0"/>
                <a:ea typeface="MiSans" pitchFamily="34" charset="-122"/>
                <a:cs typeface="MiSans" pitchFamily="34" charset="-120"/>
              </a:rPr>
              <a:t>El creador sube su activo digital, define la licencia y el precio, y lo publica en el marketplace. Los metadatos y la categorización facilitan la búsqueda y el descubrimiento por parte de los compradores.</a:t>
            </a:r>
            <a:endParaRPr lang="en-US" sz="1600" dirty="0"/>
          </a:p>
        </p:txBody>
      </p:sp>
      <p:sp>
        <p:nvSpPr>
          <p:cNvPr id="17" name="Text 15"/>
          <p:cNvSpPr/>
          <p:nvPr/>
        </p:nvSpPr>
        <p:spPr>
          <a:xfrm>
            <a:off x="3685540" y="1890395"/>
            <a:ext cx="2386330" cy="658813"/>
          </a:xfrm>
          <a:prstGeom prst="rect">
            <a:avLst/>
          </a:prstGeom>
          <a:noFill/>
          <a:ln/>
        </p:spPr>
        <p:txBody>
          <a:bodyPr wrap="square" lIns="91440" tIns="45720" rIns="91440" bIns="45720" rtlCol="0" anchor="t">
            <a:spAutoFit/>
          </a:bodyPr>
          <a:lstStyle/>
          <a:p>
            <a:pPr algn="ctr" indent="0" marL="0">
              <a:lnSpc>
                <a:spcPct val="100000"/>
              </a:lnSpc>
              <a:buNone/>
            </a:pPr>
            <a:r>
              <a:rPr lang="en-US" sz="2000" b="1" dirty="0">
                <a:solidFill>
                  <a:srgbClr val="402E7F"/>
                </a:solidFill>
                <a:latin typeface="MiSans" pitchFamily="34" charset="0"/>
                <a:ea typeface="MiSans" pitchFamily="34" charset="-122"/>
                <a:cs typeface="MiSans" pitchFamily="34" charset="-120"/>
              </a:rPr>
              <a:t>Exploración y previsualización</a:t>
            </a:r>
            <a:endParaRPr lang="en-US" sz="1600" dirty="0"/>
          </a:p>
        </p:txBody>
      </p:sp>
      <p:sp>
        <p:nvSpPr>
          <p:cNvPr id="18" name="Text 16"/>
          <p:cNvSpPr/>
          <p:nvPr/>
        </p:nvSpPr>
        <p:spPr>
          <a:xfrm>
            <a:off x="3693160" y="2628900"/>
            <a:ext cx="2521585" cy="2865120"/>
          </a:xfrm>
          <a:prstGeom prst="rect">
            <a:avLst/>
          </a:prstGeom>
          <a:noFill/>
          <a:ln/>
        </p:spPr>
        <p:txBody>
          <a:bodyPr wrap="square" lIns="91440" tIns="45720" rIns="91440" bIns="45720" rtlCol="0" anchor="t"/>
          <a:lstStyle/>
          <a:p>
            <a:pPr algn="l" indent="0" marL="0">
              <a:lnSpc>
                <a:spcPct val="110000"/>
              </a:lnSpc>
              <a:buNone/>
            </a:pPr>
            <a:r>
              <a:rPr lang="en-US" sz="1600" dirty="0">
                <a:solidFill>
                  <a:srgbClr val="1E1C0D"/>
                </a:solidFill>
                <a:latin typeface="MiSans" pitchFamily="34" charset="0"/>
                <a:ea typeface="MiSans" pitchFamily="34" charset="-122"/>
                <a:cs typeface="MiSans" pitchFamily="34" charset="-120"/>
              </a:rPr>
              <a:t>El comprador explora el catálogo, previsualiza los activos en 3D y, si es necesario, prueba la escala y las proporciones en un entorno VR/AR antes de realizar la compra.</a:t>
            </a:r>
            <a:endParaRPr lang="en-US" sz="1600" dirty="0"/>
          </a:p>
        </p:txBody>
      </p:sp>
      <p:sp>
        <p:nvSpPr>
          <p:cNvPr id="19" name="Text 17"/>
          <p:cNvSpPr/>
          <p:nvPr/>
        </p:nvSpPr>
        <p:spPr>
          <a:xfrm>
            <a:off x="6414135" y="1890395"/>
            <a:ext cx="2386330" cy="313531"/>
          </a:xfrm>
          <a:prstGeom prst="rect">
            <a:avLst/>
          </a:prstGeom>
          <a:noFill/>
          <a:ln/>
        </p:spPr>
        <p:txBody>
          <a:bodyPr wrap="square" lIns="91440" tIns="45720" rIns="91440" bIns="45720" rtlCol="0" anchor="t">
            <a:spAutoFit/>
          </a:bodyPr>
          <a:lstStyle/>
          <a:p>
            <a:pPr algn="ctr" indent="0" marL="0">
              <a:lnSpc>
                <a:spcPct val="100000"/>
              </a:lnSpc>
              <a:buNone/>
            </a:pPr>
            <a:r>
              <a:rPr lang="en-US" sz="2000" b="1" dirty="0">
                <a:solidFill>
                  <a:srgbClr val="402E7F"/>
                </a:solidFill>
                <a:latin typeface="MiSans" pitchFamily="34" charset="0"/>
                <a:ea typeface="MiSans" pitchFamily="34" charset="-122"/>
                <a:cs typeface="MiSans" pitchFamily="34" charset="-120"/>
              </a:rPr>
              <a:t>Compra y pago</a:t>
            </a:r>
            <a:endParaRPr lang="en-US" sz="1600" dirty="0"/>
          </a:p>
        </p:txBody>
      </p:sp>
      <p:sp>
        <p:nvSpPr>
          <p:cNvPr id="20" name="Text 18"/>
          <p:cNvSpPr/>
          <p:nvPr/>
        </p:nvSpPr>
        <p:spPr>
          <a:xfrm>
            <a:off x="6409055" y="2628900"/>
            <a:ext cx="2521585" cy="2865120"/>
          </a:xfrm>
          <a:prstGeom prst="rect">
            <a:avLst/>
          </a:prstGeom>
          <a:noFill/>
          <a:ln/>
        </p:spPr>
        <p:txBody>
          <a:bodyPr wrap="square" lIns="91440" tIns="45720" rIns="91440" bIns="45720" rtlCol="0" anchor="t"/>
          <a:lstStyle/>
          <a:p>
            <a:pPr algn="l" indent="0" marL="0">
              <a:lnSpc>
                <a:spcPct val="110000"/>
              </a:lnSpc>
              <a:buNone/>
            </a:pPr>
            <a:r>
              <a:rPr lang="en-US" sz="1600" dirty="0">
                <a:solidFill>
                  <a:srgbClr val="1E1C0D"/>
                </a:solidFill>
                <a:latin typeface="MiSans" pitchFamily="34" charset="0"/>
                <a:ea typeface="MiSans" pitchFamily="34" charset="-122"/>
                <a:cs typeface="MiSans" pitchFamily="34" charset="-120"/>
              </a:rPr>
              <a:t>El comprador agrega el activo al carrito, realiza el pago a través de una pasarela en modo sandbox, y recibe confirmación de la transacción. El sistema gestiona los pagos y las comisiones para los creadores.</a:t>
            </a:r>
            <a:endParaRPr lang="en-US" sz="1600" dirty="0"/>
          </a:p>
        </p:txBody>
      </p:sp>
      <p:sp>
        <p:nvSpPr>
          <p:cNvPr id="21" name="Text 19"/>
          <p:cNvSpPr/>
          <p:nvPr/>
        </p:nvSpPr>
        <p:spPr>
          <a:xfrm>
            <a:off x="9142730" y="1890395"/>
            <a:ext cx="2386330" cy="658813"/>
          </a:xfrm>
          <a:prstGeom prst="rect">
            <a:avLst/>
          </a:prstGeom>
          <a:noFill/>
          <a:ln/>
        </p:spPr>
        <p:txBody>
          <a:bodyPr wrap="square" lIns="91440" tIns="45720" rIns="91440" bIns="45720" rtlCol="0" anchor="t">
            <a:spAutoFit/>
          </a:bodyPr>
          <a:lstStyle/>
          <a:p>
            <a:pPr algn="ctr" indent="0" marL="0">
              <a:lnSpc>
                <a:spcPct val="100000"/>
              </a:lnSpc>
              <a:buNone/>
            </a:pPr>
            <a:r>
              <a:rPr lang="en-US" sz="2000" b="1" dirty="0">
                <a:solidFill>
                  <a:srgbClr val="402E7F"/>
                </a:solidFill>
                <a:latin typeface="MiSans" pitchFamily="34" charset="0"/>
                <a:ea typeface="MiSans" pitchFamily="34" charset="-122"/>
                <a:cs typeface="MiSans" pitchFamily="34" charset="-120"/>
              </a:rPr>
              <a:t>Impresión 3D opcional</a:t>
            </a:r>
            <a:endParaRPr lang="en-US" sz="1600" dirty="0"/>
          </a:p>
        </p:txBody>
      </p:sp>
      <p:sp>
        <p:nvSpPr>
          <p:cNvPr id="22" name="Text 20"/>
          <p:cNvSpPr/>
          <p:nvPr/>
        </p:nvSpPr>
        <p:spPr>
          <a:xfrm>
            <a:off x="9124950" y="2628900"/>
            <a:ext cx="2521585" cy="2865120"/>
          </a:xfrm>
          <a:prstGeom prst="rect">
            <a:avLst/>
          </a:prstGeom>
          <a:noFill/>
          <a:ln/>
        </p:spPr>
        <p:txBody>
          <a:bodyPr wrap="square" lIns="91440" tIns="45720" rIns="91440" bIns="45720" rtlCol="0" anchor="t"/>
          <a:lstStyle/>
          <a:p>
            <a:pPr algn="l" indent="0" marL="0">
              <a:lnSpc>
                <a:spcPct val="110000"/>
              </a:lnSpc>
              <a:buNone/>
            </a:pPr>
            <a:r>
              <a:rPr lang="en-US" sz="1600" dirty="0">
                <a:solidFill>
                  <a:srgbClr val="1E1C0D"/>
                </a:solidFill>
                <a:latin typeface="MiSans" pitchFamily="34" charset="0"/>
                <a:ea typeface="MiSans" pitchFamily="34" charset="-122"/>
                <a:cs typeface="MiSans" pitchFamily="34" charset="-120"/>
              </a:rPr>
              <a:t>Si el comprador desea una versión física del activo, puede solicitar impresión 3D. El sistema estima automáticamente los costos de material y tiempo, valida la printability y gestiona la cola de impresión y el despacho.</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p:bgPr>
    </p:bg>
    <p:spTree>
      <p:nvGrpSpPr>
        <p:cNvPr id="1" name=""/>
        <p:cNvGrpSpPr/>
        <p:nvPr/>
      </p:nvGrpSpPr>
      <p:grpSpPr>
        <a:xfrm>
          <a:off x="0" y="0"/>
          <a:ext cx="0" cy="0"/>
          <a:chOff x="0" y="0"/>
          <a:chExt cx="0" cy="0"/>
        </a:xfrm>
      </p:grpSpPr>
      <p:sp>
        <p:nvSpPr>
          <p:cNvPr id="2" name="Shape 0"/>
          <p:cNvSpPr/>
          <p:nvPr/>
        </p:nvSpPr>
        <p:spPr>
          <a:xfrm rot="5940000">
            <a:off x="367665" y="335915"/>
            <a:ext cx="558800" cy="594995"/>
          </a:xfrm>
          <a:prstGeom prst="donut">
            <a:avLst/>
          </a:prstGeom>
          <a:gradFill rotWithShape="1" flip="none">
            <a:gsLst>
              <a:gs pos="0">
                <a:srgbClr val="402E7F"/>
              </a:gs>
              <a:gs pos="54000">
                <a:srgbClr val="BC7DB7">
                  <a:alpha val="3000"/>
                </a:srgbClr>
              </a:gs>
              <a:gs pos="100000">
                <a:srgbClr val="BC7DB7">
                  <a:alpha val="3000"/>
                </a:srgbClr>
              </a:gs>
            </a:gsLst>
            <a:lin ang="18900000" scaled="1"/>
          </a:gradFill>
          <a:ln/>
        </p:spPr>
      </p:sp>
      <p:sp>
        <p:nvSpPr>
          <p:cNvPr id="3" name="Text 1"/>
          <p:cNvSpPr/>
          <p:nvPr/>
        </p:nvSpPr>
        <p:spPr>
          <a:xfrm rot="5940000">
            <a:off x="367665" y="335915"/>
            <a:ext cx="558800" cy="594995"/>
          </a:xfrm>
          <a:prstGeom prst="rect">
            <a:avLst/>
          </a:prstGeom>
          <a:noFill/>
          <a:ln/>
        </p:spPr>
        <p:txBody>
          <a:bodyPr wrap="square" lIns="45720" tIns="91440" rIns="91440" bIns="45720" rtlCol="0" anchor="t"/>
          <a:lstStyle/>
          <a:p>
            <a:pPr indent="0" marL="0">
              <a:lnSpc>
                <a:spcPct val="100000"/>
              </a:lnSpc>
              <a:buNone/>
            </a:pPr>
            <a:endParaRPr lang="en-US" sz="1600" dirty="0"/>
          </a:p>
        </p:txBody>
      </p:sp>
      <p:sp>
        <p:nvSpPr>
          <p:cNvPr id="4" name="Shape 2"/>
          <p:cNvSpPr/>
          <p:nvPr/>
        </p:nvSpPr>
        <p:spPr>
          <a:xfrm>
            <a:off x="4445" y="0"/>
            <a:ext cx="12187555" cy="6875780"/>
          </a:xfrm>
          <a:prstGeom prst="rect">
            <a:avLst/>
          </a:prstGeom>
          <a:gradFill rotWithShape="1" flip="none">
            <a:gsLst>
              <a:gs pos="0">
                <a:srgbClr val="D7B1D4"/>
              </a:gs>
              <a:gs pos="34000">
                <a:srgbClr val="BC7DB7"/>
              </a:gs>
              <a:gs pos="100000">
                <a:srgbClr val="30225F"/>
              </a:gs>
            </a:gsLst>
            <a:lin ang="13500000" scaled="1"/>
          </a:gradFill>
          <a:ln/>
        </p:spPr>
      </p:sp>
      <p:sp>
        <p:nvSpPr>
          <p:cNvPr id="5" name="Text 3"/>
          <p:cNvSpPr/>
          <p:nvPr/>
        </p:nvSpPr>
        <p:spPr>
          <a:xfrm>
            <a:off x="4445" y="0"/>
            <a:ext cx="12187555" cy="68757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6" name="Shape 4"/>
          <p:cNvSpPr/>
          <p:nvPr/>
        </p:nvSpPr>
        <p:spPr>
          <a:xfrm>
            <a:off x="852805" y="469900"/>
            <a:ext cx="106680" cy="106680"/>
          </a:xfrm>
          <a:prstGeom prst="ellipse">
            <a:avLst/>
          </a:prstGeom>
          <a:solidFill>
            <a:srgbClr val="FFFFFF"/>
          </a:solidFill>
          <a:ln/>
        </p:spPr>
      </p:sp>
      <p:sp>
        <p:nvSpPr>
          <p:cNvPr id="7" name="Text 5"/>
          <p:cNvSpPr/>
          <p:nvPr/>
        </p:nvSpPr>
        <p:spPr>
          <a:xfrm>
            <a:off x="85280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8" name="Shape 6"/>
          <p:cNvSpPr/>
          <p:nvPr/>
        </p:nvSpPr>
        <p:spPr>
          <a:xfrm>
            <a:off x="1136650" y="469900"/>
            <a:ext cx="106680" cy="106680"/>
          </a:xfrm>
          <a:prstGeom prst="ellipse">
            <a:avLst/>
          </a:prstGeom>
          <a:solidFill>
            <a:srgbClr val="000000">
              <a:alpha val="0"/>
            </a:srgbClr>
          </a:solidFill>
          <a:ln w="19050">
            <a:solidFill>
              <a:srgbClr val="FFFFFF"/>
            </a:solidFill>
            <a:prstDash val="solid"/>
          </a:ln>
        </p:spPr>
      </p:sp>
      <p:sp>
        <p:nvSpPr>
          <p:cNvPr id="9" name="Text 7"/>
          <p:cNvSpPr/>
          <p:nvPr/>
        </p:nvSpPr>
        <p:spPr>
          <a:xfrm>
            <a:off x="113665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0" name="Shape 8"/>
          <p:cNvSpPr/>
          <p:nvPr/>
        </p:nvSpPr>
        <p:spPr>
          <a:xfrm>
            <a:off x="1420495" y="469900"/>
            <a:ext cx="106680" cy="106680"/>
          </a:xfrm>
          <a:prstGeom prst="ellipse">
            <a:avLst/>
          </a:prstGeom>
          <a:solidFill>
            <a:srgbClr val="FFFFFF"/>
          </a:solidFill>
          <a:ln/>
        </p:spPr>
      </p:sp>
      <p:sp>
        <p:nvSpPr>
          <p:cNvPr id="11" name="Text 9"/>
          <p:cNvSpPr/>
          <p:nvPr/>
        </p:nvSpPr>
        <p:spPr>
          <a:xfrm>
            <a:off x="142049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2" name="Shape 10"/>
          <p:cNvSpPr/>
          <p:nvPr/>
        </p:nvSpPr>
        <p:spPr>
          <a:xfrm>
            <a:off x="1704340" y="469900"/>
            <a:ext cx="106680" cy="106680"/>
          </a:xfrm>
          <a:prstGeom prst="ellipse">
            <a:avLst/>
          </a:prstGeom>
          <a:solidFill>
            <a:srgbClr val="000000">
              <a:alpha val="0"/>
            </a:srgbClr>
          </a:solidFill>
          <a:ln w="19050">
            <a:solidFill>
              <a:srgbClr val="FFFFFF"/>
            </a:solidFill>
            <a:prstDash val="solid"/>
          </a:ln>
        </p:spPr>
      </p:sp>
      <p:sp>
        <p:nvSpPr>
          <p:cNvPr id="13" name="Text 11"/>
          <p:cNvSpPr/>
          <p:nvPr/>
        </p:nvSpPr>
        <p:spPr>
          <a:xfrm>
            <a:off x="170434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4" name="Shape 12"/>
          <p:cNvSpPr/>
          <p:nvPr/>
        </p:nvSpPr>
        <p:spPr>
          <a:xfrm>
            <a:off x="1988185" y="469900"/>
            <a:ext cx="106680" cy="106680"/>
          </a:xfrm>
          <a:prstGeom prst="ellipse">
            <a:avLst/>
          </a:prstGeom>
          <a:solidFill>
            <a:srgbClr val="FFFFFF"/>
          </a:solidFill>
          <a:ln/>
        </p:spPr>
      </p:sp>
      <p:sp>
        <p:nvSpPr>
          <p:cNvPr id="15" name="Text 13"/>
          <p:cNvSpPr/>
          <p:nvPr/>
        </p:nvSpPr>
        <p:spPr>
          <a:xfrm>
            <a:off x="1988185"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6" name="Shape 14"/>
          <p:cNvSpPr/>
          <p:nvPr/>
        </p:nvSpPr>
        <p:spPr>
          <a:xfrm>
            <a:off x="2272030" y="469900"/>
            <a:ext cx="106680" cy="106680"/>
          </a:xfrm>
          <a:prstGeom prst="ellipse">
            <a:avLst/>
          </a:prstGeom>
          <a:solidFill>
            <a:srgbClr val="000000">
              <a:alpha val="0"/>
            </a:srgbClr>
          </a:solidFill>
          <a:ln w="19050">
            <a:solidFill>
              <a:srgbClr val="FFFFFF"/>
            </a:solidFill>
            <a:prstDash val="solid"/>
          </a:ln>
        </p:spPr>
      </p:sp>
      <p:sp>
        <p:nvSpPr>
          <p:cNvPr id="17" name="Text 15"/>
          <p:cNvSpPr/>
          <p:nvPr/>
        </p:nvSpPr>
        <p:spPr>
          <a:xfrm>
            <a:off x="2272030" y="469900"/>
            <a:ext cx="106680" cy="1066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18" name="Shape 16"/>
          <p:cNvSpPr/>
          <p:nvPr/>
        </p:nvSpPr>
        <p:spPr>
          <a:xfrm>
            <a:off x="11456035" y="381635"/>
            <a:ext cx="351155" cy="43815"/>
          </a:xfrm>
          <a:prstGeom prst="roundRect">
            <a:avLst>
              <a:gd name="adj" fmla="val 50000"/>
            </a:avLst>
          </a:prstGeom>
          <a:solidFill>
            <a:srgbClr val="FFFFFF"/>
          </a:solidFill>
          <a:ln/>
        </p:spPr>
      </p:sp>
      <p:sp>
        <p:nvSpPr>
          <p:cNvPr id="19" name="Text 17"/>
          <p:cNvSpPr/>
          <p:nvPr/>
        </p:nvSpPr>
        <p:spPr>
          <a:xfrm>
            <a:off x="11456035" y="38163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0" name="Shape 18"/>
          <p:cNvSpPr/>
          <p:nvPr/>
        </p:nvSpPr>
        <p:spPr>
          <a:xfrm>
            <a:off x="11456035" y="501650"/>
            <a:ext cx="351155" cy="43815"/>
          </a:xfrm>
          <a:prstGeom prst="roundRect">
            <a:avLst>
              <a:gd name="adj" fmla="val 50000"/>
            </a:avLst>
          </a:prstGeom>
          <a:solidFill>
            <a:srgbClr val="FFFFFF"/>
          </a:solidFill>
          <a:ln/>
        </p:spPr>
      </p:sp>
      <p:sp>
        <p:nvSpPr>
          <p:cNvPr id="21" name="Text 19"/>
          <p:cNvSpPr/>
          <p:nvPr/>
        </p:nvSpPr>
        <p:spPr>
          <a:xfrm>
            <a:off x="11456035" y="501650"/>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2" name="Shape 20"/>
          <p:cNvSpPr/>
          <p:nvPr/>
        </p:nvSpPr>
        <p:spPr>
          <a:xfrm>
            <a:off x="11456035" y="621665"/>
            <a:ext cx="351155" cy="43815"/>
          </a:xfrm>
          <a:prstGeom prst="roundRect">
            <a:avLst>
              <a:gd name="adj" fmla="val 50000"/>
            </a:avLst>
          </a:prstGeom>
          <a:solidFill>
            <a:srgbClr val="FFFFFF"/>
          </a:solidFill>
          <a:ln/>
        </p:spPr>
      </p:sp>
      <p:sp>
        <p:nvSpPr>
          <p:cNvPr id="23" name="Text 21"/>
          <p:cNvSpPr/>
          <p:nvPr/>
        </p:nvSpPr>
        <p:spPr>
          <a:xfrm>
            <a:off x="11456035" y="621665"/>
            <a:ext cx="351155" cy="43815"/>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4" name="Shape 22"/>
          <p:cNvSpPr/>
          <p:nvPr/>
        </p:nvSpPr>
        <p:spPr>
          <a:xfrm>
            <a:off x="1727190" y="6306820"/>
            <a:ext cx="10080000" cy="0"/>
          </a:xfrm>
          <a:prstGeom prst="line">
            <a:avLst/>
          </a:prstGeom>
          <a:noFill/>
          <a:ln w="19050">
            <a:solidFill>
              <a:srgbClr val="FFFFFF"/>
            </a:solidFill>
            <a:prstDash val="solid"/>
            <a:headEnd type="none"/>
            <a:tailEnd type="none"/>
          </a:ln>
        </p:spPr>
      </p:sp>
      <p:sp>
        <p:nvSpPr>
          <p:cNvPr id="25" name="Shape 23"/>
          <p:cNvSpPr/>
          <p:nvPr/>
        </p:nvSpPr>
        <p:spPr>
          <a:xfrm>
            <a:off x="852805" y="6177280"/>
            <a:ext cx="259080" cy="259080"/>
          </a:xfrm>
          <a:prstGeom prst="ellipse">
            <a:avLst/>
          </a:prstGeom>
          <a:solidFill>
            <a:srgbClr val="FFFFFF"/>
          </a:solidFill>
          <a:ln/>
        </p:spPr>
      </p:sp>
      <p:sp>
        <p:nvSpPr>
          <p:cNvPr id="26" name="Text 24"/>
          <p:cNvSpPr/>
          <p:nvPr/>
        </p:nvSpPr>
        <p:spPr>
          <a:xfrm>
            <a:off x="852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7" name="Shape 25"/>
          <p:cNvSpPr/>
          <p:nvPr/>
        </p:nvSpPr>
        <p:spPr>
          <a:xfrm>
            <a:off x="979805" y="6177280"/>
            <a:ext cx="259080" cy="259080"/>
          </a:xfrm>
          <a:prstGeom prst="ellipse">
            <a:avLst/>
          </a:prstGeom>
          <a:solidFill>
            <a:srgbClr val="000000">
              <a:alpha val="0"/>
            </a:srgbClr>
          </a:solidFill>
          <a:ln w="19050">
            <a:solidFill>
              <a:srgbClr val="FFFFFF"/>
            </a:solidFill>
            <a:prstDash val="solid"/>
          </a:ln>
        </p:spPr>
      </p:sp>
      <p:sp>
        <p:nvSpPr>
          <p:cNvPr id="28" name="Text 26"/>
          <p:cNvSpPr/>
          <p:nvPr/>
        </p:nvSpPr>
        <p:spPr>
          <a:xfrm>
            <a:off x="979805" y="6177280"/>
            <a:ext cx="259080" cy="259080"/>
          </a:xfrm>
          <a:prstGeom prst="rect">
            <a:avLst/>
          </a:prstGeom>
          <a:noFill/>
          <a:ln/>
        </p:spPr>
        <p:txBody>
          <a:bodyPr wrap="square" lIns="45720" tIns="91440" rIns="91440" bIns="45720" rtlCol="0" anchor="ctr"/>
          <a:lstStyle/>
          <a:p>
            <a:pPr indent="0" marL="0">
              <a:lnSpc>
                <a:spcPct val="100000"/>
              </a:lnSpc>
              <a:buNone/>
            </a:pPr>
            <a:endParaRPr lang="en-US" sz="1600" dirty="0"/>
          </a:p>
        </p:txBody>
      </p:sp>
      <p:sp>
        <p:nvSpPr>
          <p:cNvPr id="29" name="Shape 27"/>
          <p:cNvSpPr/>
          <p:nvPr/>
        </p:nvSpPr>
        <p:spPr>
          <a:xfrm>
            <a:off x="541655" y="2687320"/>
            <a:ext cx="11172825" cy="2306955"/>
          </a:xfrm>
          <a:prstGeom prst="rect">
            <a:avLst/>
          </a:prstGeom>
          <a:solidFill>
            <a:srgbClr val="000000">
              <a:alpha val="0"/>
            </a:srgbClr>
          </a:solidFill>
          <a:ln/>
        </p:spPr>
      </p:sp>
      <p:sp>
        <p:nvSpPr>
          <p:cNvPr id="30" name="Text 28"/>
          <p:cNvSpPr/>
          <p:nvPr/>
        </p:nvSpPr>
        <p:spPr>
          <a:xfrm>
            <a:off x="541655" y="2687320"/>
            <a:ext cx="11172825" cy="2306955"/>
          </a:xfrm>
          <a:prstGeom prst="rect">
            <a:avLst/>
          </a:prstGeom>
          <a:noFill/>
          <a:ln/>
        </p:spPr>
        <p:txBody>
          <a:bodyPr wrap="square" lIns="45720" tIns="91440" rIns="91440" bIns="45720" rtlCol="0" anchor="t"/>
          <a:lstStyle/>
          <a:p>
            <a:pPr algn="ctr" indent="0" marL="0">
              <a:lnSpc>
                <a:spcPct val="100000"/>
              </a:lnSpc>
              <a:buNone/>
            </a:pPr>
            <a:r>
              <a:rPr lang="en-US" sz="7200" b="1" dirty="0">
                <a:solidFill>
                  <a:srgbClr val="FFFFFF"/>
                </a:solidFill>
                <a:latin typeface="MiSans" pitchFamily="34" charset="0"/>
                <a:ea typeface="MiSans" pitchFamily="34" charset="-122"/>
                <a:cs typeface="MiSans" pitchFamily="34" charset="-120"/>
              </a:rPr>
              <a:t>Arquitectura Técnica</a:t>
            </a:r>
            <a:endParaRPr lang="en-US" sz="1600" dirty="0"/>
          </a:p>
        </p:txBody>
      </p:sp>
      <p:sp>
        <p:nvSpPr>
          <p:cNvPr id="31" name="Text 29"/>
          <p:cNvSpPr/>
          <p:nvPr/>
        </p:nvSpPr>
        <p:spPr>
          <a:xfrm>
            <a:off x="2515235" y="1350010"/>
            <a:ext cx="7161530" cy="1106289"/>
          </a:xfrm>
          <a:prstGeom prst="rect">
            <a:avLst/>
          </a:prstGeom>
          <a:noFill/>
          <a:ln/>
        </p:spPr>
        <p:txBody>
          <a:bodyPr wrap="square" lIns="91440" tIns="45720" rIns="91440" bIns="45720" rtlCol="0" anchor="t">
            <a:spAutoFit/>
          </a:bodyPr>
          <a:lstStyle/>
          <a:p>
            <a:pPr algn="ctr" indent="0" marL="0">
              <a:lnSpc>
                <a:spcPct val="100000"/>
              </a:lnSpc>
              <a:buNone/>
            </a:pPr>
            <a:r>
              <a:rPr lang="en-US" sz="7200" dirty="0">
                <a:solidFill>
                  <a:srgbClr val="FFFFFF"/>
                </a:solidFill>
                <a:latin typeface="MiSans" pitchFamily="34" charset="0"/>
                <a:ea typeface="MiSans" pitchFamily="34" charset="-122"/>
                <a:cs typeface="MiSans" pitchFamily="34" charset="-120"/>
              </a:rPr>
              <a:t>03</a:t>
            </a:r>
            <a:endParaRPr lang="en-US" sz="1600" dirty="0"/>
          </a:p>
        </p:txBody>
      </p:sp>
    </p:spTree>
  </p:cSld>
  <p:clrMapOvr>
    <a:masterClrMapping/>
  </p:clrMapOvr>
</p:sld>
</file>

<file path=ppt/theme/theme1.xml><?xml version="1.0" encoding="utf-8"?>
<a:theme xmlns:a="http://schemas.openxmlformats.org/drawingml/2006/main" name="Custom Theme">
  <a:themeElements>
    <a:clrScheme name="Custom">
      <a:dk1>
        <a:srgbClr val="1E1C0D"/>
      </a:dk1>
      <a:lt1>
        <a:srgbClr val="FFFFFF"/>
      </a:lt1>
      <a:dk2>
        <a:srgbClr val="DC62FA"/>
      </a:dk2>
      <a:lt2>
        <a:srgbClr val="E8DBCE"/>
      </a:lt2>
      <a:accent1>
        <a:srgbClr val="402E7F"/>
      </a:accent1>
      <a:accent2>
        <a:srgbClr val="BC7DB7"/>
      </a:accent2>
      <a:accent3>
        <a:srgbClr val="AF9DCD"/>
      </a:accent3>
      <a:accent4>
        <a:srgbClr val="FFFFFF"/>
      </a:accent4>
      <a:accent5>
        <a:srgbClr val="1E1C0D"/>
      </a:accent5>
      <a:accent6>
        <a:srgbClr val="00B0F0"/>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21</Slides>
  <Notes>21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Takopi: Marketplace 3D + Social + Print</dc:title>
  <dc:subject>Takopi: Marketplace 3D + Social + Print</dc:subject>
  <dc:creator>Kimi</dc:creator>
  <cp:lastModifiedBy>Kimi</cp:lastModifiedBy>
  <cp:revision>1</cp:revision>
  <dcterms:created xsi:type="dcterms:W3CDTF">2025-09-30T07:02:26Z</dcterms:created>
  <dcterms:modified xsi:type="dcterms:W3CDTF">2025-09-30T07:02:26Z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4" name="AIGC">
    <vt:lpwstr>{"Label":"Takopi: Marketplace 3D + Social + Print","ContentProducer":"001191110108MACG2KBH8F10000","ProduceID":"d3dntng7dlc3l0on3h70","ReservedCode1":"","ContentPropagator":"001191110108MACG2KBH8F20000","PropagateID":"d3dntng7dlc3l0on3h70","ReservedCode2":""}</vt:lpwstr>
  </property>
</Properties>
</file>